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9"/>
  </p:notesMasterIdLst>
  <p:sldIdLst>
    <p:sldId id="257" r:id="rId2"/>
    <p:sldId id="306" r:id="rId3"/>
    <p:sldId id="348" r:id="rId4"/>
    <p:sldId id="435" r:id="rId5"/>
    <p:sldId id="287" r:id="rId6"/>
    <p:sldId id="441" r:id="rId7"/>
    <p:sldId id="358" r:id="rId8"/>
    <p:sldId id="444" r:id="rId9"/>
    <p:sldId id="446" r:id="rId10"/>
    <p:sldId id="436" r:id="rId11"/>
    <p:sldId id="437" r:id="rId12"/>
    <p:sldId id="438" r:id="rId13"/>
    <p:sldId id="301" r:id="rId14"/>
    <p:sldId id="448" r:id="rId15"/>
    <p:sldId id="300" r:id="rId16"/>
    <p:sldId id="447" r:id="rId17"/>
    <p:sldId id="439" r:id="rId18"/>
    <p:sldId id="449" r:id="rId19"/>
    <p:sldId id="450" r:id="rId20"/>
    <p:sldId id="451" r:id="rId21"/>
    <p:sldId id="452" r:id="rId22"/>
    <p:sldId id="453" r:id="rId23"/>
    <p:sldId id="454" r:id="rId24"/>
    <p:sldId id="440" r:id="rId25"/>
    <p:sldId id="299" r:id="rId26"/>
    <p:sldId id="359" r:id="rId27"/>
    <p:sldId id="307" r:id="rId28"/>
    <p:sldId id="455" r:id="rId29"/>
    <p:sldId id="456" r:id="rId30"/>
    <p:sldId id="457" r:id="rId31"/>
    <p:sldId id="459" r:id="rId32"/>
    <p:sldId id="458" r:id="rId33"/>
    <p:sldId id="461" r:id="rId34"/>
    <p:sldId id="462" r:id="rId35"/>
    <p:sldId id="463" r:id="rId36"/>
    <p:sldId id="464" r:id="rId37"/>
    <p:sldId id="44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9" autoAdjust="0"/>
    <p:restoredTop sz="86009" autoAdjust="0"/>
  </p:normalViewPr>
  <p:slideViewPr>
    <p:cSldViewPr snapToGrid="0">
      <p:cViewPr varScale="1">
        <p:scale>
          <a:sx n="98" d="100"/>
          <a:sy n="98" d="100"/>
        </p:scale>
        <p:origin x="1086" y="8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5/15/2020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nvestopedia.com/articles/trading/10/create-trading-strategies.as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edium.com/auquan/trading-metrics-eac7fe68f236"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rxiv.org/pdf/1908.08036.p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medium.com/lusis-ai/deep-learning-for-forex-trading-ba5d466e92cb"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rxiv.org/pdf/1908.08036.pdf"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medium.com/lusis-ai/deep-learning-for-forex-trading-ba5d466e92cb"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eoi.es/blogs/globlog/how-to-ride-a-black-swan-trip-to-argentina/"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Long-Term_Capital_Managemen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14</a:t>
            </a:fld>
            <a:endParaRPr lang="en-US" dirty="0"/>
          </a:p>
        </p:txBody>
      </p:sp>
    </p:spTree>
    <p:extLst>
      <p:ext uri="{BB962C8B-B14F-4D97-AF65-F5344CB8AC3E}">
        <p14:creationId xmlns:p14="http://schemas.microsoft.com/office/powerpoint/2010/main" val="4107660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16</a:t>
            </a:fld>
            <a:endParaRPr lang="en-US" dirty="0"/>
          </a:p>
        </p:txBody>
      </p:sp>
    </p:spTree>
    <p:extLst>
      <p:ext uri="{BB962C8B-B14F-4D97-AF65-F5344CB8AC3E}">
        <p14:creationId xmlns:p14="http://schemas.microsoft.com/office/powerpoint/2010/main" val="3246218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18</a:t>
            </a:fld>
            <a:endParaRPr lang="en-US" dirty="0"/>
          </a:p>
        </p:txBody>
      </p:sp>
    </p:spTree>
    <p:extLst>
      <p:ext uri="{BB962C8B-B14F-4D97-AF65-F5344CB8AC3E}">
        <p14:creationId xmlns:p14="http://schemas.microsoft.com/office/powerpoint/2010/main" val="2071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19</a:t>
            </a:fld>
            <a:endParaRPr lang="en-US" dirty="0"/>
          </a:p>
        </p:txBody>
      </p:sp>
    </p:spTree>
    <p:extLst>
      <p:ext uri="{BB962C8B-B14F-4D97-AF65-F5344CB8AC3E}">
        <p14:creationId xmlns:p14="http://schemas.microsoft.com/office/powerpoint/2010/main" val="2164578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20</a:t>
            </a:fld>
            <a:endParaRPr lang="en-US" dirty="0"/>
          </a:p>
        </p:txBody>
      </p:sp>
    </p:spTree>
    <p:extLst>
      <p:ext uri="{BB962C8B-B14F-4D97-AF65-F5344CB8AC3E}">
        <p14:creationId xmlns:p14="http://schemas.microsoft.com/office/powerpoint/2010/main" val="11867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21</a:t>
            </a:fld>
            <a:endParaRPr lang="en-US" dirty="0"/>
          </a:p>
        </p:txBody>
      </p:sp>
    </p:spTree>
    <p:extLst>
      <p:ext uri="{BB962C8B-B14F-4D97-AF65-F5344CB8AC3E}">
        <p14:creationId xmlns:p14="http://schemas.microsoft.com/office/powerpoint/2010/main" val="196582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22</a:t>
            </a:fld>
            <a:endParaRPr lang="en-US" dirty="0"/>
          </a:p>
        </p:txBody>
      </p:sp>
    </p:spTree>
    <p:extLst>
      <p:ext uri="{BB962C8B-B14F-4D97-AF65-F5344CB8AC3E}">
        <p14:creationId xmlns:p14="http://schemas.microsoft.com/office/powerpoint/2010/main" val="34173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u="sng" kern="1200" dirty="0">
                <a:solidFill>
                  <a:schemeClr val="tx1"/>
                </a:solidFill>
                <a:effectLst/>
                <a:latin typeface="+mn-lt"/>
                <a:ea typeface="+mn-ea"/>
                <a:cs typeface="+mn-cs"/>
                <a:hlinkClick r:id="rId3"/>
              </a:rPr>
              <a:t>How to develop a trading strategy?</a:t>
            </a:r>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You can read in detail about them </a:t>
            </a:r>
            <a:r>
              <a:rPr lang="en-US" altLang="zh-CN" sz="1200" u="sng" kern="1200" dirty="0">
                <a:solidFill>
                  <a:schemeClr val="tx1"/>
                </a:solidFill>
                <a:effectLst/>
                <a:latin typeface="+mn-lt"/>
                <a:ea typeface="+mn-ea"/>
                <a:cs typeface="+mn-cs"/>
                <a:hlinkClick r:id="rId3"/>
              </a:rPr>
              <a:t>here</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u="sng" kern="1200" dirty="0">
                <a:solidFill>
                  <a:schemeClr val="tx1"/>
                </a:solidFill>
                <a:effectLst/>
                <a:latin typeface="+mn-lt"/>
                <a:ea typeface="+mn-ea"/>
                <a:cs typeface="+mn-cs"/>
                <a:hlinkClick r:id="rId3"/>
              </a:rPr>
              <a:t>Deep Reinforcement Learning for Foreign Exchange Trading</a:t>
            </a:r>
            <a:r>
              <a:rPr lang="en-US" altLang="zh-CN" sz="1200" kern="1200" dirty="0">
                <a:solidFill>
                  <a:schemeClr val="tx1"/>
                </a:solidFill>
                <a:effectLst/>
                <a:latin typeface="+mn-lt"/>
                <a:ea typeface="+mn-ea"/>
                <a:cs typeface="+mn-cs"/>
              </a:rPr>
              <a:t> performance table</a:t>
            </a:r>
          </a:p>
          <a:p>
            <a:r>
              <a:rPr lang="en-US" altLang="zh-CN" sz="1200" u="sng" kern="1200" dirty="0">
                <a:solidFill>
                  <a:schemeClr val="tx1"/>
                </a:solidFill>
                <a:effectLst/>
                <a:latin typeface="+mn-lt"/>
                <a:ea typeface="+mn-ea"/>
                <a:cs typeface="+mn-cs"/>
                <a:hlinkClick r:id="rId4"/>
              </a:rPr>
              <a:t>Deep Learning for Forex Trading</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u="sng" kern="1200" dirty="0">
                <a:solidFill>
                  <a:schemeClr val="tx1"/>
                </a:solidFill>
                <a:effectLst/>
                <a:latin typeface="+mn-lt"/>
                <a:ea typeface="+mn-ea"/>
                <a:cs typeface="+mn-cs"/>
                <a:hlinkClick r:id="rId3"/>
              </a:rPr>
              <a:t>Deep Reinforcement Learning for Foreign Exchange Trading</a:t>
            </a:r>
            <a:r>
              <a:rPr lang="en-US" altLang="zh-CN" sz="1200" kern="1200" dirty="0">
                <a:solidFill>
                  <a:schemeClr val="tx1"/>
                </a:solidFill>
                <a:effectLst/>
                <a:latin typeface="+mn-lt"/>
                <a:ea typeface="+mn-ea"/>
                <a:cs typeface="+mn-cs"/>
              </a:rPr>
              <a:t> performance table</a:t>
            </a:r>
          </a:p>
          <a:p>
            <a:r>
              <a:rPr lang="en-US" altLang="zh-CN" sz="1200" u="sng" kern="1200" dirty="0">
                <a:solidFill>
                  <a:schemeClr val="tx1"/>
                </a:solidFill>
                <a:effectLst/>
                <a:latin typeface="+mn-lt"/>
                <a:ea typeface="+mn-ea"/>
                <a:cs typeface="+mn-cs"/>
                <a:hlinkClick r:id="rId4"/>
              </a:rPr>
              <a:t>Deep Learning for Forex Trading</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28</a:t>
            </a:fld>
            <a:endParaRPr lang="en-US" dirty="0"/>
          </a:p>
        </p:txBody>
      </p:sp>
    </p:spTree>
    <p:extLst>
      <p:ext uri="{BB962C8B-B14F-4D97-AF65-F5344CB8AC3E}">
        <p14:creationId xmlns:p14="http://schemas.microsoft.com/office/powerpoint/2010/main" val="3764466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linkClick r:id="rId3" tooltip="https://www.eoi.es/blogs/globlog/how-to-ride-a-black-swan-trip-to-argentina/"/>
              </a:rPr>
              <a:t>This Photo</a:t>
            </a:r>
            <a:r>
              <a:rPr lang="zh-CN" altLang="en-US" sz="1200" dirty="0"/>
              <a:t> by Unknown Author is licensed under </a:t>
            </a:r>
            <a:r>
              <a:rPr lang="zh-CN" altLang="en-US" sz="1200" dirty="0">
                <a:hlinkClick r:id="rId4" tooltip="https://creativecommons.org/licenses/by-nc-sa/3.0/"/>
              </a:rPr>
              <a:t>CC BY-SA-NC</a:t>
            </a:r>
            <a:endParaRPr lang="zh-CN" altLang="en-US" sz="1200" dirty="0"/>
          </a:p>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30</a:t>
            </a:fld>
            <a:endParaRPr lang="en-US" dirty="0"/>
          </a:p>
        </p:txBody>
      </p:sp>
    </p:spTree>
    <p:extLst>
      <p:ext uri="{BB962C8B-B14F-4D97-AF65-F5344CB8AC3E}">
        <p14:creationId xmlns:p14="http://schemas.microsoft.com/office/powerpoint/2010/main" val="3895318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33</a:t>
            </a:fld>
            <a:endParaRPr lang="en-US" dirty="0"/>
          </a:p>
        </p:txBody>
      </p:sp>
    </p:spTree>
    <p:extLst>
      <p:ext uri="{BB962C8B-B14F-4D97-AF65-F5344CB8AC3E}">
        <p14:creationId xmlns:p14="http://schemas.microsoft.com/office/powerpoint/2010/main" val="282919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宋体" panose="02010600030101010101" pitchFamily="2" charset="-122"/>
                <a:ea typeface="宋体" panose="02010600030101010101" pitchFamily="2" charset="-122"/>
                <a:cs typeface="宋体" panose="02010600030101010101" pitchFamily="2" charset="-122"/>
              </a:rPr>
              <a:t>see Resources, </a:t>
            </a:r>
            <a:r>
              <a:rPr lang="en-US" altLang="zh-CN" i="1"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the story of long-term capital Management company</a:t>
            </a:r>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34</a:t>
            </a:fld>
            <a:endParaRPr lang="en-US" dirty="0"/>
          </a:p>
        </p:txBody>
      </p:sp>
    </p:spTree>
    <p:extLst>
      <p:ext uri="{BB962C8B-B14F-4D97-AF65-F5344CB8AC3E}">
        <p14:creationId xmlns:p14="http://schemas.microsoft.com/office/powerpoint/2010/main" val="218518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36</a:t>
            </a:fld>
            <a:endParaRPr lang="en-US" dirty="0"/>
          </a:p>
        </p:txBody>
      </p:sp>
    </p:spTree>
    <p:extLst>
      <p:ext uri="{BB962C8B-B14F-4D97-AF65-F5344CB8AC3E}">
        <p14:creationId xmlns:p14="http://schemas.microsoft.com/office/powerpoint/2010/main" val="373807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37</a:t>
            </a:fld>
            <a:endParaRPr lang="en-US" dirty="0"/>
          </a:p>
        </p:txBody>
      </p:sp>
    </p:spTree>
    <p:extLst>
      <p:ext uri="{BB962C8B-B14F-4D97-AF65-F5344CB8AC3E}">
        <p14:creationId xmlns:p14="http://schemas.microsoft.com/office/powerpoint/2010/main" val="314000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6</a:t>
            </a:fld>
            <a:endParaRPr lang="en-US" dirty="0"/>
          </a:p>
        </p:txBody>
      </p:sp>
    </p:spTree>
    <p:extLst>
      <p:ext uri="{BB962C8B-B14F-4D97-AF65-F5344CB8AC3E}">
        <p14:creationId xmlns:p14="http://schemas.microsoft.com/office/powerpoint/2010/main" val="366834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p:cNvSpPr txBox="1"/>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5" name="Text Placeholder 4"/>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p:cNvSpPr>
            <a:spLocks noGrp="1"/>
          </p:cNvSpPr>
          <p:nvPr>
            <p:ph type="title"/>
          </p:nvPr>
        </p:nvSpPr>
        <p:spPr/>
        <p:txBody>
          <a:bodyPr/>
          <a:lstStyle>
            <a:lvl1pPr>
              <a:defRPr>
                <a:solidFill>
                  <a:schemeClr val="bg1"/>
                </a:solidFill>
              </a:defRPr>
            </a:lvl1pPr>
          </a:lstStyle>
          <a:p>
            <a:r>
              <a:rPr lang="en-US" noProof="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11" name="Picture Placeholder 10"/>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p:cNvSpPr>
            <a:spLocks noGrp="1"/>
          </p:cNvSpPr>
          <p:nvPr>
            <p:ph type="ftr" sz="quarter" idx="10"/>
          </p:nvPr>
        </p:nvSpPr>
        <p:spPr>
          <a:xfrm>
            <a:off x="683999" y="6262080"/>
            <a:ext cx="6190934" cy="360000"/>
          </a:xfrm>
        </p:spPr>
        <p:txBody>
          <a:bodyPr/>
          <a:lstStyle/>
          <a:p>
            <a:endParaRPr lang="en-US" dirty="0"/>
          </a:p>
        </p:txBody>
      </p:sp>
      <p:sp>
        <p:nvSpPr>
          <p:cNvPr id="8" name="Slide Number Placeholder 7"/>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t>‹#›</a:t>
            </a:fld>
            <a:endParaRPr lang="en-US" dirty="0"/>
          </a:p>
        </p:txBody>
      </p:sp>
      <p:sp>
        <p:nvSpPr>
          <p:cNvPr id="12" name="Title 11"/>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p:cNvSpPr txBox="1"/>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p:cNvSpPr>
            <a:spLocks noGrp="1"/>
          </p:cNvSpPr>
          <p:nvPr>
            <p:ph type="ftr" sz="quarter" idx="10"/>
          </p:nvPr>
        </p:nvSpPr>
        <p:spPr/>
        <p:txBody>
          <a:bodyPr/>
          <a:lstStyle/>
          <a:p>
            <a:endParaRPr lang="en-US" noProof="0" dirty="0"/>
          </a:p>
        </p:txBody>
      </p:sp>
      <p:sp>
        <p:nvSpPr>
          <p:cNvPr id="7" name="Slide Number Placeholder 6"/>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4"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5" name="Text Placeholder 4"/>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p:cNvSpPr txBox="1"/>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5" name="Text Placeholder 4"/>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9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9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9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p:cNvSpPr txBox="1"/>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26" name="Freeform: Shape 25"/>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
        <p:nvSpPr>
          <p:cNvPr id="10" name="Freeform: Shape 9"/>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t>‹#›</a:t>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hyperlink" Target="https://en.wikipedia.org/wiki/Statistic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002.05786.pdf"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articles/trading/10/create-trading-strategies.asp"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medium.com/auquan/trading-metrics-eac7fe68f23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owardsdatascience.com/machine-learning-for-day-trading-27c08274df54"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1.20.2_Russian_road_sign.sv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Black_swan_theory"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hyperlink" Target="https://www.eoi.es/blogs/globlog/how-to-ride-a-black-swan-trip-to-argentina/" TargetMode="External"/><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Long-Term_Capital_Management"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hyperlink" Target="https://www.investopedia.com/articles/trading/10/create-trading-strategies.asp" TargetMode="External"/><Relationship Id="rId3" Type="http://schemas.openxmlformats.org/officeDocument/2006/relationships/hyperlink" Target="https://arxiv.org/abs/2002.05786" TargetMode="External"/><Relationship Id="rId7" Type="http://schemas.openxmlformats.org/officeDocument/2006/relationships/hyperlink" Target="https://towardsdatascience.com/machine-learning-in-finance-why-what-how-d524a2357b56" TargetMode="External"/><Relationship Id="rId12" Type="http://schemas.openxmlformats.org/officeDocument/2006/relationships/hyperlink" Target="https://en.wikipedia.org/wiki/Black_swan_theory"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cs229.stanford.edu/proj2017/final-reports/5241098.pdf" TargetMode="External"/><Relationship Id="rId11" Type="http://schemas.openxmlformats.org/officeDocument/2006/relationships/hyperlink" Target="https://arxiv.org/pdf/1908.08036.pdf" TargetMode="External"/><Relationship Id="rId5" Type="http://schemas.openxmlformats.org/officeDocument/2006/relationships/hyperlink" Target="https://medium.com/auquan/https-medium-com-auquan-machine-learning-techniques-trading-b7120cee4f05" TargetMode="External"/><Relationship Id="rId10" Type="http://schemas.openxmlformats.org/officeDocument/2006/relationships/hyperlink" Target="https://www.toptal.com/deep-learning/deep-learning-trading-hedge-funds" TargetMode="External"/><Relationship Id="rId4" Type="http://schemas.openxmlformats.org/officeDocument/2006/relationships/hyperlink" Target="https://www.quora.com/How-is-deep-learning-used-in-finance" TargetMode="External"/><Relationship Id="rId9" Type="http://schemas.openxmlformats.org/officeDocument/2006/relationships/hyperlink" Target="https://towardsdatascience.com/machine-learning-for-day-trading-27c08274df54"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arxiv.org/abs/2002.05786" TargetMode="External"/><Relationship Id="rId5" Type="http://schemas.openxmlformats.org/officeDocument/2006/relationships/hyperlink" Target="https://creativecommons.org/licenses/by-sa/3.0/" TargetMode="External"/><Relationship Id="rId4" Type="http://schemas.openxmlformats.org/officeDocument/2006/relationships/hyperlink" Target="https://stats.stackexchange.com/questions/337764/neural-networks-performance-vs-amount-of-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frontiersin.org/articles/10.3389/frai.2019.00012/full"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reader.elsevier.com/reader/sd/pii/S2077188616300245?token=973BD1EF945D83FC8AEAADEE477AB856B75A38313444FE596732B7958419A4DF02EA3B4A46064CB17E9AE194A64CD181" TargetMode="External"/><Relationship Id="rId7" Type="http://schemas.openxmlformats.org/officeDocument/2006/relationships/hyperlink" Target="https://arxiv.org/abs/2002.05786" TargetMode="External"/><Relationship Id="rId2" Type="http://schemas.openxmlformats.org/officeDocument/2006/relationships/hyperlink" Target="http://cs229.stanford.edu/proj2017/final-reports/5241098.pdf" TargetMode="External"/><Relationship Id="rId1" Type="http://schemas.openxmlformats.org/officeDocument/2006/relationships/slideLayout" Target="../slideLayouts/slideLayout7.xml"/><Relationship Id="rId6" Type="http://schemas.openxmlformats.org/officeDocument/2006/relationships/hyperlink" Target="https://medium.com/lusis-ai/deep-learning-for-forex-trading-ba5d466e92cb" TargetMode="External"/><Relationship Id="rId5" Type="http://schemas.openxmlformats.org/officeDocument/2006/relationships/hyperlink" Target="https://www.toptal.com/deep-learning/deep-learning-trading-hedge-funds" TargetMode="External"/><Relationship Id="rId4" Type="http://schemas.openxmlformats.org/officeDocument/2006/relationships/hyperlink" Target="https://towardsdatascience.com/machine-learning-for-day-trading-27c08274df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p:cNvPicPr>
            <a:picLocks noGrp="1" noChangeAspect="1"/>
          </p:cNvPicPr>
          <p:nvPr>
            <p:ph type="pic" sz="quarter" idx="12"/>
          </p:nvPr>
        </p:nvPicPr>
        <p:blipFill>
          <a:blip r:embed="rId3" cstate="screen"/>
          <a:srcRect/>
          <a:stretch>
            <a:fillRect/>
          </a:stretch>
        </p:blipFill>
        <p:spPr>
          <a:xfrm>
            <a:off x="0" y="0"/>
            <a:ext cx="12192000" cy="6858000"/>
          </a:xfrm>
        </p:spPr>
      </p:pic>
      <p:sp>
        <p:nvSpPr>
          <p:cNvPr id="3" name="Title 2"/>
          <p:cNvSpPr>
            <a:spLocks noGrp="1"/>
          </p:cNvSpPr>
          <p:nvPr>
            <p:ph type="ctrTitle"/>
          </p:nvPr>
        </p:nvSpPr>
        <p:spPr/>
        <p:txBody>
          <a:bodyPr/>
          <a:lstStyle/>
          <a:p>
            <a:pPr>
              <a:lnSpc>
                <a:spcPct val="110000"/>
              </a:lnSpc>
            </a:pPr>
            <a:r>
              <a:rPr lang="en-US" altLang="zh-CN" dirty="0"/>
              <a:t>Application of Machine Learning / Deep Learning in Finance / Investment</a:t>
            </a:r>
            <a:br>
              <a:rPr lang="zh-CN" altLang="zh-CN" dirty="0"/>
            </a:br>
            <a:endParaRPr lang="en-US" dirty="0"/>
          </a:p>
        </p:txBody>
      </p:sp>
      <p:sp>
        <p:nvSpPr>
          <p:cNvPr id="4" name="Subtitle 3"/>
          <p:cNvSpPr>
            <a:spLocks noGrp="1"/>
          </p:cNvSpPr>
          <p:nvPr>
            <p:ph type="subTitle" idx="1"/>
          </p:nvPr>
        </p:nvSpPr>
        <p:spPr>
          <a:xfrm>
            <a:off x="3993084" y="5424310"/>
            <a:ext cx="3492000" cy="620016"/>
          </a:xfrm>
          <a:gradFill>
            <a:gsLst>
              <a:gs pos="8000">
                <a:schemeClr val="tx2"/>
              </a:gs>
              <a:gs pos="100000">
                <a:schemeClr val="accent2"/>
              </a:gs>
            </a:gsLst>
            <a:lin ang="14400000" scaled="0"/>
          </a:gradFill>
        </p:spPr>
        <p:txBody>
          <a:bodyPr/>
          <a:lstStyle/>
          <a:p>
            <a:r>
              <a:rPr lang="en-US" dirty="0"/>
              <a:t>Jacky Chow (Jie Zou)</a:t>
            </a:r>
          </a:p>
        </p:txBody>
      </p:sp>
      <p:sp>
        <p:nvSpPr>
          <p:cNvPr id="5" name="object 7" descr="Beige rectangle"/>
          <p:cNvSpPr/>
          <p:nvPr/>
        </p:nvSpPr>
        <p:spPr bwMode="white">
          <a:xfrm>
            <a:off x="3541169" y="4923590"/>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p:cNvSpPr/>
          <p:nvPr/>
        </p:nvSpPr>
        <p:spPr>
          <a:xfrm>
            <a:off x="3903024" y="4896463"/>
            <a:ext cx="288595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err="1"/>
              <a:t>iII</a:t>
            </a:r>
            <a:r>
              <a:rPr lang="en-US" dirty="0"/>
              <a:t>.  How ?</a:t>
            </a:r>
          </a:p>
        </p:txBody>
      </p:sp>
      <p:sp>
        <p:nvSpPr>
          <p:cNvPr id="3" name="Text Placeholder 2"/>
          <p:cNvSpPr>
            <a:spLocks noGrp="1"/>
          </p:cNvSpPr>
          <p:nvPr>
            <p:ph type="body" sz="quarter" idx="12"/>
          </p:nvPr>
        </p:nvSpPr>
        <p:spPr/>
        <p:txBody>
          <a:bodyPr/>
          <a:lstStyle/>
          <a:p>
            <a:r>
              <a:rPr lang="en-US" dirty="0"/>
              <a:t>How to use DL in </a:t>
            </a:r>
            <a:r>
              <a:rPr lang="en-US" altLang="zh-CN" dirty="0"/>
              <a:t>Finance / Investment</a:t>
            </a:r>
            <a:r>
              <a:rPr lang="en-US" dirty="0"/>
              <a:t> ? </a:t>
            </a:r>
          </a:p>
        </p:txBody>
      </p:sp>
      <p:sp>
        <p:nvSpPr>
          <p:cNvPr id="4" name="Slide Number Placeholder 3"/>
          <p:cNvSpPr>
            <a:spLocks noGrp="1"/>
          </p:cNvSpPr>
          <p:nvPr>
            <p:ph type="sldNum" sz="quarter" idx="11"/>
          </p:nvPr>
        </p:nvSpPr>
        <p:spPr/>
        <p:txBody>
          <a:bodyPr/>
          <a:lstStyle/>
          <a:p>
            <a:fld id="{EECC7194-A4D0-457B-9D3E-53681723AFF7}" type="slidenum">
              <a:rPr lang="en-US" noProof="0" smtClean="0"/>
              <a:t>10</a:t>
            </a:fld>
            <a:endParaRPr lang="en-US" noProof="0" dirty="0"/>
          </a:p>
        </p:txBody>
      </p:sp>
      <p:sp>
        <p:nvSpPr>
          <p:cNvPr id="7" name="Text Box 6"/>
          <p:cNvSpPr txBox="1"/>
          <p:nvPr/>
        </p:nvSpPr>
        <p:spPr>
          <a:xfrm>
            <a:off x="271780" y="4227830"/>
            <a:ext cx="2894965" cy="369332"/>
          </a:xfrm>
          <a:prstGeom prst="rect">
            <a:avLst/>
          </a:prstGeom>
          <a:noFill/>
        </p:spPr>
        <p:txBody>
          <a:bodyPr wrap="square" rtlCol="0" anchor="t">
            <a:spAutoFit/>
          </a:bodyPr>
          <a:lstStyle/>
          <a:p>
            <a:r>
              <a:rPr lang="en-US" altLang="zh-CN" dirty="0" err="1"/>
              <a:t>Bayers</a:t>
            </a:r>
            <a:r>
              <a:rPr lang="en-US" altLang="zh-CN" dirty="0"/>
              <a:t>’ theorem</a:t>
            </a:r>
            <a:endParaRPr lang="en-US" dirty="0"/>
          </a:p>
        </p:txBody>
      </p:sp>
      <p:sp>
        <p:nvSpPr>
          <p:cNvPr id="8" name="Oval 7"/>
          <p:cNvSpPr/>
          <p:nvPr/>
        </p:nvSpPr>
        <p:spPr>
          <a:xfrm>
            <a:off x="928038" y="3097698"/>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9" name="Text Box 8"/>
          <p:cNvSpPr txBox="1"/>
          <p:nvPr/>
        </p:nvSpPr>
        <p:spPr>
          <a:xfrm>
            <a:off x="2699688" y="5257333"/>
            <a:ext cx="4400550" cy="369332"/>
          </a:xfrm>
          <a:prstGeom prst="rect">
            <a:avLst/>
          </a:prstGeom>
          <a:noFill/>
        </p:spPr>
        <p:txBody>
          <a:bodyPr wrap="square" rtlCol="0" anchor="t">
            <a:spAutoFit/>
          </a:bodyPr>
          <a:lstStyle/>
          <a:p>
            <a:r>
              <a:rPr lang="en-US" altLang="zh-CN" dirty="0"/>
              <a:t>Deep learning (DL) models</a:t>
            </a:r>
            <a:endParaRPr lang="zh-CN" altLang="en-US" dirty="0"/>
          </a:p>
        </p:txBody>
      </p:sp>
      <p:sp>
        <p:nvSpPr>
          <p:cNvPr id="10" name="Oval 9"/>
          <p:cNvSpPr/>
          <p:nvPr/>
        </p:nvSpPr>
        <p:spPr>
          <a:xfrm>
            <a:off x="3732833" y="4192755"/>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Text Box 11"/>
          <p:cNvSpPr txBox="1"/>
          <p:nvPr/>
        </p:nvSpPr>
        <p:spPr>
          <a:xfrm>
            <a:off x="5402476" y="2628436"/>
            <a:ext cx="2616518" cy="368300"/>
          </a:xfrm>
          <a:prstGeom prst="rect">
            <a:avLst/>
          </a:prstGeom>
          <a:noFill/>
        </p:spPr>
        <p:txBody>
          <a:bodyPr wrap="square" rtlCol="0" anchor="t">
            <a:spAutoFit/>
          </a:bodyPr>
          <a:lstStyle/>
          <a:p>
            <a:r>
              <a:rPr lang="en-US" altLang="zh-CN" dirty="0"/>
              <a:t>Application domains</a:t>
            </a:r>
            <a:endParaRPr lang="zh-CN" altLang="en-US" dirty="0"/>
          </a:p>
        </p:txBody>
      </p:sp>
      <p:sp>
        <p:nvSpPr>
          <p:cNvPr id="13" name="Oval 12"/>
          <p:cNvSpPr/>
          <p:nvPr/>
        </p:nvSpPr>
        <p:spPr>
          <a:xfrm>
            <a:off x="6096000" y="3050222"/>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4" name="Text Box 13"/>
          <p:cNvSpPr txBox="1"/>
          <p:nvPr/>
        </p:nvSpPr>
        <p:spPr>
          <a:xfrm>
            <a:off x="8455288" y="5088927"/>
            <a:ext cx="4400550" cy="923330"/>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dirty="0"/>
              <a:t>Develop trading strategy;</a:t>
            </a:r>
          </a:p>
          <a:p>
            <a:pPr marL="285750" indent="-285750">
              <a:buFont typeface="Arial" panose="020B0604020202020204" pitchFamily="34" charset="0"/>
              <a:buChar char="•"/>
            </a:pPr>
            <a:r>
              <a:rPr lang="en-US" altLang="zh-CN" dirty="0"/>
              <a:t>Compare them;</a:t>
            </a:r>
          </a:p>
          <a:p>
            <a:pPr marL="285750" indent="-285750">
              <a:buFont typeface="Arial" panose="020B0604020202020204" pitchFamily="34" charset="0"/>
              <a:buChar char="•"/>
            </a:pPr>
            <a:r>
              <a:rPr lang="en-US" altLang="zh-CN" dirty="0"/>
              <a:t>Performance show;</a:t>
            </a:r>
            <a:endParaRPr lang="zh-CN" altLang="en-US" dirty="0"/>
          </a:p>
        </p:txBody>
      </p:sp>
      <p:sp>
        <p:nvSpPr>
          <p:cNvPr id="15" name="Oval 14"/>
          <p:cNvSpPr/>
          <p:nvPr/>
        </p:nvSpPr>
        <p:spPr>
          <a:xfrm>
            <a:off x="9470073" y="4227830"/>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cxnSp>
        <p:nvCxnSpPr>
          <p:cNvPr id="16" name="Straight Connector 15"/>
          <p:cNvCxnSpPr>
            <a:stCxn id="8" idx="6"/>
            <a:endCxn id="10" idx="2"/>
          </p:cNvCxnSpPr>
          <p:nvPr/>
        </p:nvCxnSpPr>
        <p:spPr>
          <a:xfrm>
            <a:off x="1685593" y="3476476"/>
            <a:ext cx="2047240" cy="1095057"/>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0" idx="6"/>
            <a:endCxn id="13" idx="2"/>
          </p:cNvCxnSpPr>
          <p:nvPr/>
        </p:nvCxnSpPr>
        <p:spPr>
          <a:xfrm flipV="1">
            <a:off x="4490388" y="3429000"/>
            <a:ext cx="1605612" cy="11425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8" name="Straight Connector 17"/>
          <p:cNvCxnSpPr>
            <a:stCxn id="13" idx="6"/>
            <a:endCxn id="15" idx="2"/>
          </p:cNvCxnSpPr>
          <p:nvPr/>
        </p:nvCxnSpPr>
        <p:spPr>
          <a:xfrm>
            <a:off x="6853555" y="3429000"/>
            <a:ext cx="2616518" cy="1177608"/>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84212" y="1405643"/>
            <a:ext cx="9076013" cy="360000"/>
          </a:xfrm>
        </p:spPr>
        <p:txBody>
          <a:bodyPr/>
          <a:lstStyle/>
          <a:p>
            <a:r>
              <a:rPr lang="en-US" altLang="zh-CN" dirty="0"/>
              <a:t>The basis of price prediction is </a:t>
            </a:r>
            <a:r>
              <a:rPr lang="en-US" altLang="zh-CN" u="sng" dirty="0">
                <a:hlinkClick r:id="rId3" tooltip="Probability theory"/>
              </a:rPr>
              <a:t>probability theory</a:t>
            </a:r>
            <a:r>
              <a:rPr lang="en-US" altLang="zh-CN" dirty="0"/>
              <a:t> and </a:t>
            </a:r>
            <a:r>
              <a:rPr lang="en-US" altLang="zh-CN" u="sng" dirty="0">
                <a:hlinkClick r:id="rId4" tooltip="Statistics"/>
              </a:rPr>
              <a:t>statistics</a:t>
            </a:r>
            <a:r>
              <a:rPr lang="en-US" altLang="zh-CN" dirty="0"/>
              <a:t>, one of the most important assumptions is the </a:t>
            </a:r>
            <a:r>
              <a:rPr lang="en-US" altLang="zh-CN" dirty="0" err="1">
                <a:solidFill>
                  <a:srgbClr val="FF0000"/>
                </a:solidFill>
              </a:rPr>
              <a:t>Bayers</a:t>
            </a:r>
            <a:r>
              <a:rPr lang="en-US" altLang="zh-CN" dirty="0">
                <a:solidFill>
                  <a:srgbClr val="FF0000"/>
                </a:solidFill>
              </a:rPr>
              <a:t>’ theorem.</a:t>
            </a:r>
            <a:endParaRPr lang="zh-CN" altLang="zh-CN" dirty="0">
              <a:solidFill>
                <a:srgbClr val="FF0000"/>
              </a:solidFill>
            </a:endParaRPr>
          </a:p>
        </p:txBody>
      </p:sp>
      <p:sp>
        <p:nvSpPr>
          <p:cNvPr id="3" name="Slide Number Placeholder 2"/>
          <p:cNvSpPr>
            <a:spLocks noGrp="1"/>
          </p:cNvSpPr>
          <p:nvPr>
            <p:ph type="sldNum" sz="quarter" idx="11"/>
          </p:nvPr>
        </p:nvSpPr>
        <p:spPr/>
        <p:txBody>
          <a:bodyPr/>
          <a:lstStyle/>
          <a:p>
            <a:fld id="{EECC7194-A4D0-457B-9D3E-53681723AFF7}" type="slidenum">
              <a:rPr lang="en-US" smtClean="0"/>
              <a:t>11</a:t>
            </a:fld>
            <a:endParaRPr lang="en-US" dirty="0"/>
          </a:p>
        </p:txBody>
      </p:sp>
      <p:sp>
        <p:nvSpPr>
          <p:cNvPr id="4" name="Title 3"/>
          <p:cNvSpPr>
            <a:spLocks noGrp="1"/>
          </p:cNvSpPr>
          <p:nvPr>
            <p:ph type="title"/>
          </p:nvPr>
        </p:nvSpPr>
        <p:spPr/>
        <p:txBody>
          <a:bodyPr/>
          <a:lstStyle/>
          <a:p>
            <a:r>
              <a:rPr lang="en-US" dirty="0"/>
              <a:t>Part </a:t>
            </a:r>
            <a:r>
              <a:rPr lang="en-US" dirty="0" err="1"/>
              <a:t>iII:How</a:t>
            </a:r>
            <a:r>
              <a:rPr lang="en-US" dirty="0"/>
              <a:t>? </a:t>
            </a:r>
          </a:p>
        </p:txBody>
      </p:sp>
      <p:sp>
        <p:nvSpPr>
          <p:cNvPr id="8" name="Oval 7"/>
          <p:cNvSpPr/>
          <p:nvPr/>
        </p:nvSpPr>
        <p:spPr>
          <a:xfrm>
            <a:off x="1146810" y="3159760"/>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1</a:t>
            </a:r>
          </a:p>
        </p:txBody>
      </p:sp>
      <p:pic>
        <p:nvPicPr>
          <p:cNvPr id="7" name="Picture 6">
            <a:extLst>
              <a:ext uri="{FF2B5EF4-FFF2-40B4-BE49-F238E27FC236}">
                <a16:creationId xmlns:a16="http://schemas.microsoft.com/office/drawing/2014/main" id="{89751D3B-CC7C-45C5-B205-C93AF7E9EE8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72162" y="2480213"/>
            <a:ext cx="5274310" cy="2776220"/>
          </a:xfrm>
          <a:prstGeom prst="rect">
            <a:avLst/>
          </a:prstGeom>
          <a:noFill/>
          <a:ln>
            <a:noFill/>
          </a:ln>
        </p:spPr>
      </p:pic>
      <p:sp>
        <p:nvSpPr>
          <p:cNvPr id="6" name="Rectangle 5">
            <a:extLst>
              <a:ext uri="{FF2B5EF4-FFF2-40B4-BE49-F238E27FC236}">
                <a16:creationId xmlns:a16="http://schemas.microsoft.com/office/drawing/2014/main" id="{D69A94E3-3EB6-4D50-98A0-0B70D937D0DE}"/>
              </a:ext>
            </a:extLst>
          </p:cNvPr>
          <p:cNvSpPr/>
          <p:nvPr/>
        </p:nvSpPr>
        <p:spPr>
          <a:xfrm>
            <a:off x="5781306" y="5617540"/>
            <a:ext cx="1856021" cy="369332"/>
          </a:xfrm>
          <a:prstGeom prst="rect">
            <a:avLst/>
          </a:prstGeom>
        </p:spPr>
        <p:txBody>
          <a:bodyPr wrap="none">
            <a:spAutoFit/>
          </a:bodyPr>
          <a:lstStyle/>
          <a:p>
            <a:r>
              <a:rPr lang="en-US" altLang="zh-CN" dirty="0" err="1">
                <a:solidFill>
                  <a:srgbClr val="FF0000"/>
                </a:solidFill>
              </a:rPr>
              <a:t>Bayers</a:t>
            </a:r>
            <a:r>
              <a:rPr lang="en-US" altLang="zh-CN" dirty="0">
                <a:solidFill>
                  <a:srgbClr val="FF0000"/>
                </a:solidFill>
              </a:rPr>
              <a:t>’ theorem</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12</a:t>
            </a:fld>
            <a:endParaRPr lang="en-US" dirty="0"/>
          </a:p>
        </p:txBody>
      </p:sp>
      <p:sp>
        <p:nvSpPr>
          <p:cNvPr id="4" name="Title 3"/>
          <p:cNvSpPr>
            <a:spLocks noGrp="1"/>
          </p:cNvSpPr>
          <p:nvPr>
            <p:ph type="title"/>
          </p:nvPr>
        </p:nvSpPr>
        <p:spPr/>
        <p:txBody>
          <a:bodyPr/>
          <a:lstStyle/>
          <a:p>
            <a:r>
              <a:rPr lang="en-US" altLang="zh-CN" dirty="0"/>
              <a:t>Part </a:t>
            </a:r>
            <a:r>
              <a:rPr lang="en-US" altLang="zh-CN" dirty="0" err="1"/>
              <a:t>iII:How</a:t>
            </a:r>
            <a:r>
              <a:rPr lang="en-US" altLang="zh-CN" dirty="0"/>
              <a:t>? </a:t>
            </a:r>
            <a:endParaRPr lang="en-US" dirty="0"/>
          </a:p>
        </p:txBody>
      </p:sp>
      <p:sp>
        <p:nvSpPr>
          <p:cNvPr id="5" name="Text Box 4"/>
          <p:cNvSpPr txBox="1"/>
          <p:nvPr/>
        </p:nvSpPr>
        <p:spPr>
          <a:xfrm>
            <a:off x="3300483" y="1884018"/>
            <a:ext cx="8275282" cy="3600986"/>
          </a:xfrm>
          <a:prstGeom prst="rect">
            <a:avLst/>
          </a:prstGeom>
          <a:noFill/>
        </p:spPr>
        <p:txBody>
          <a:bodyPr wrap="square" rtlCol="0">
            <a:spAutoFit/>
          </a:bodyPr>
          <a:lstStyle/>
          <a:p>
            <a:r>
              <a:rPr lang="en-US" altLang="zh-CN" sz="2400" dirty="0"/>
              <a:t>The proposed deep learning (DL) models that the source</a:t>
            </a:r>
          </a:p>
          <a:p>
            <a:r>
              <a:rPr lang="en-US" altLang="zh-CN" sz="2400" dirty="0"/>
              <a:t> papers have used for their research.</a:t>
            </a:r>
            <a:endParaRPr lang="zh-CN" altLang="zh-CN" sz="2400" b="1" dirty="0"/>
          </a:p>
          <a:p>
            <a:endParaRPr lang="en-US" dirty="0"/>
          </a:p>
          <a:p>
            <a:pPr marL="285750" lvl="0" indent="-285750">
              <a:buFont typeface="Arial" panose="020B0604020202020204" pitchFamily="34" charset="0"/>
              <a:buChar char="•"/>
            </a:pPr>
            <a:r>
              <a:rPr lang="en-US" altLang="zh-CN" b="1" dirty="0"/>
              <a:t> Convolutional neural network(CNN)</a:t>
            </a:r>
          </a:p>
          <a:p>
            <a:pPr marL="285750" lvl="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Recurrent Neural Networks</a:t>
            </a:r>
            <a:r>
              <a:rPr lang="zh-CN" altLang="zh-CN" b="1" dirty="0"/>
              <a:t>（</a:t>
            </a:r>
            <a:r>
              <a:rPr lang="en-US" altLang="zh-CN" b="1" dirty="0"/>
              <a:t>RNN)</a:t>
            </a:r>
            <a:endParaRPr lang="zh-CN" altLang="zh-CN" dirty="0"/>
          </a:p>
          <a:p>
            <a:pPr marL="285750" lvl="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 Long Short Term Memory (LSTM)</a:t>
            </a:r>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en-US" altLang="zh-CN" b="1" dirty="0"/>
              <a:t> Deep Belief Networks (DBNs)</a:t>
            </a:r>
            <a:endParaRPr lang="zh-CN" altLang="zh-CN" dirty="0"/>
          </a:p>
          <a:p>
            <a:pPr lvl="0"/>
            <a:endParaRPr lang="zh-CN" altLang="zh-CN" dirty="0"/>
          </a:p>
          <a:p>
            <a:pPr marL="285750" indent="-285750">
              <a:buFont typeface="Arial" panose="020B0604020202090204" pitchFamily="34" charset="0"/>
              <a:buChar char="•"/>
            </a:pPr>
            <a:endParaRPr lang="en-US" dirty="0"/>
          </a:p>
        </p:txBody>
      </p:sp>
      <p:sp>
        <p:nvSpPr>
          <p:cNvPr id="8" name="Oval 7"/>
          <p:cNvSpPr/>
          <p:nvPr/>
        </p:nvSpPr>
        <p:spPr>
          <a:xfrm>
            <a:off x="1146810" y="2699385"/>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13</a:t>
            </a:fld>
            <a:endParaRPr lang="en-US" dirty="0"/>
          </a:p>
        </p:txBody>
      </p:sp>
      <p:sp>
        <p:nvSpPr>
          <p:cNvPr id="4" name="Title 3"/>
          <p:cNvSpPr>
            <a:spLocks noGrp="1"/>
          </p:cNvSpPr>
          <p:nvPr>
            <p:ph type="title"/>
          </p:nvPr>
        </p:nvSpPr>
        <p:spPr>
          <a:xfrm>
            <a:off x="684000" y="516357"/>
            <a:ext cx="9014311" cy="370166"/>
          </a:xfrm>
        </p:spPr>
        <p:txBody>
          <a:bodyPr/>
          <a:lstStyle/>
          <a:p>
            <a:r>
              <a:rPr lang="en-US" altLang="zh-CN" dirty="0"/>
              <a:t>Convolutional neural network(CNN)</a:t>
            </a:r>
            <a:endParaRPr lang="en-US" dirty="0"/>
          </a:p>
        </p:txBody>
      </p:sp>
      <p:pic>
        <p:nvPicPr>
          <p:cNvPr id="6" name="Picture 5">
            <a:extLst>
              <a:ext uri="{FF2B5EF4-FFF2-40B4-BE49-F238E27FC236}">
                <a16:creationId xmlns:a16="http://schemas.microsoft.com/office/drawing/2014/main" id="{406B4E4C-88B2-4CAE-9A7D-D37A5E525A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05416" y="1717287"/>
            <a:ext cx="8541834" cy="2932771"/>
          </a:xfrm>
          <a:prstGeom prst="rect">
            <a:avLst/>
          </a:prstGeom>
          <a:noFill/>
          <a:ln>
            <a:noFill/>
          </a:ln>
        </p:spPr>
      </p:pic>
      <p:sp>
        <p:nvSpPr>
          <p:cNvPr id="2" name="Rectangle 1">
            <a:extLst>
              <a:ext uri="{FF2B5EF4-FFF2-40B4-BE49-F238E27FC236}">
                <a16:creationId xmlns:a16="http://schemas.microsoft.com/office/drawing/2014/main" id="{274EEFEC-F937-4258-A541-B978E87E97E5}"/>
              </a:ext>
            </a:extLst>
          </p:cNvPr>
          <p:cNvSpPr/>
          <p:nvPr/>
        </p:nvSpPr>
        <p:spPr>
          <a:xfrm>
            <a:off x="4327493" y="5296156"/>
            <a:ext cx="2642070"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Typical CNN architecture</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14</a:t>
            </a:fld>
            <a:endParaRPr lang="en-US" dirty="0"/>
          </a:p>
        </p:txBody>
      </p:sp>
      <p:sp>
        <p:nvSpPr>
          <p:cNvPr id="4" name="Title 3"/>
          <p:cNvSpPr>
            <a:spLocks noGrp="1"/>
          </p:cNvSpPr>
          <p:nvPr>
            <p:ph type="title"/>
          </p:nvPr>
        </p:nvSpPr>
        <p:spPr>
          <a:xfrm>
            <a:off x="683999" y="808186"/>
            <a:ext cx="8872595" cy="370166"/>
          </a:xfrm>
        </p:spPr>
        <p:txBody>
          <a:bodyPr/>
          <a:lstStyle/>
          <a:p>
            <a:pPr lvl="0"/>
            <a:r>
              <a:rPr lang="en-US" altLang="zh-CN" dirty="0"/>
              <a:t>Recurrent Neural Networks</a:t>
            </a:r>
            <a:r>
              <a:rPr lang="zh-CN" altLang="zh-CN" dirty="0"/>
              <a:t>（</a:t>
            </a:r>
            <a:r>
              <a:rPr lang="en-US" altLang="zh-CN" dirty="0"/>
              <a:t>RNN)</a:t>
            </a:r>
            <a:endParaRPr lang="zh-CN" altLang="zh-CN" dirty="0"/>
          </a:p>
        </p:txBody>
      </p:sp>
      <p:pic>
        <p:nvPicPr>
          <p:cNvPr id="6" name="Picture 5">
            <a:extLst>
              <a:ext uri="{FF2B5EF4-FFF2-40B4-BE49-F238E27FC236}">
                <a16:creationId xmlns:a16="http://schemas.microsoft.com/office/drawing/2014/main" id="{05440312-F46E-4644-A55D-D075232BC8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9694" y="1726144"/>
            <a:ext cx="8385241" cy="3073941"/>
          </a:xfrm>
          <a:prstGeom prst="rect">
            <a:avLst/>
          </a:prstGeom>
          <a:noFill/>
          <a:ln>
            <a:noFill/>
          </a:ln>
        </p:spPr>
      </p:pic>
      <p:sp>
        <p:nvSpPr>
          <p:cNvPr id="2" name="Rectangle 1">
            <a:extLst>
              <a:ext uri="{FF2B5EF4-FFF2-40B4-BE49-F238E27FC236}">
                <a16:creationId xmlns:a16="http://schemas.microsoft.com/office/drawing/2014/main" id="{6FA6225A-19D1-4272-A92C-3FF4C1B0C2F6}"/>
              </a:ext>
            </a:extLst>
          </p:cNvPr>
          <p:cNvSpPr/>
          <p:nvPr/>
        </p:nvSpPr>
        <p:spPr>
          <a:xfrm>
            <a:off x="2584314" y="5041435"/>
            <a:ext cx="6096000" cy="1200329"/>
          </a:xfrm>
          <a:prstGeom prst="rect">
            <a:avLst/>
          </a:prstGeom>
        </p:spPr>
        <p:txBody>
          <a:bodyPr>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In contrast to feed-forward neural networks, in recurrent neural networks, data can flow in any direction. They can learn the time series dependency well.</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57263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15</a:t>
            </a:fld>
            <a:endParaRPr lang="en-US" dirty="0"/>
          </a:p>
        </p:txBody>
      </p:sp>
      <p:sp>
        <p:nvSpPr>
          <p:cNvPr id="4" name="Title 3"/>
          <p:cNvSpPr>
            <a:spLocks noGrp="1"/>
          </p:cNvSpPr>
          <p:nvPr>
            <p:ph type="title"/>
          </p:nvPr>
        </p:nvSpPr>
        <p:spPr>
          <a:xfrm>
            <a:off x="684000" y="808186"/>
            <a:ext cx="6073640" cy="370166"/>
          </a:xfrm>
        </p:spPr>
        <p:txBody>
          <a:bodyPr/>
          <a:lstStyle/>
          <a:p>
            <a:pPr lvl="0"/>
            <a:r>
              <a:rPr lang="en-US" altLang="zh-CN" dirty="0"/>
              <a:t>Long Short Term Memory (LSTM)</a:t>
            </a:r>
            <a:endParaRPr lang="zh-CN" altLang="zh-CN" dirty="0"/>
          </a:p>
        </p:txBody>
      </p:sp>
      <p:sp>
        <p:nvSpPr>
          <p:cNvPr id="2" name="Rectangle 1">
            <a:extLst>
              <a:ext uri="{FF2B5EF4-FFF2-40B4-BE49-F238E27FC236}">
                <a16:creationId xmlns:a16="http://schemas.microsoft.com/office/drawing/2014/main" id="{FA2FDE2B-522E-47FA-B421-446A40FA8A8A}"/>
              </a:ext>
            </a:extLst>
          </p:cNvPr>
          <p:cNvSpPr/>
          <p:nvPr/>
        </p:nvSpPr>
        <p:spPr>
          <a:xfrm>
            <a:off x="930232" y="6069608"/>
            <a:ext cx="4470058" cy="646331"/>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 LSTM are also good at learning from sequential data, i.e. time series.</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7" name="Picture 6">
            <a:extLst>
              <a:ext uri="{FF2B5EF4-FFF2-40B4-BE49-F238E27FC236}">
                <a16:creationId xmlns:a16="http://schemas.microsoft.com/office/drawing/2014/main" id="{1B62F6D7-8D75-4F6F-8ABC-25891B52F6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33475" y="2023780"/>
            <a:ext cx="4962525" cy="3200400"/>
          </a:xfrm>
          <a:prstGeom prst="rect">
            <a:avLst/>
          </a:prstGeom>
          <a:noFill/>
          <a:ln>
            <a:noFill/>
          </a:ln>
        </p:spPr>
      </p:pic>
      <p:pic>
        <p:nvPicPr>
          <p:cNvPr id="8" name="Picture 7">
            <a:extLst>
              <a:ext uri="{FF2B5EF4-FFF2-40B4-BE49-F238E27FC236}">
                <a16:creationId xmlns:a16="http://schemas.microsoft.com/office/drawing/2014/main" id="{FED724ED-A218-4F42-90BF-351CE51999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04042" y="892098"/>
            <a:ext cx="4603958" cy="57399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16</a:t>
            </a:fld>
            <a:endParaRPr lang="en-US" dirty="0"/>
          </a:p>
        </p:txBody>
      </p:sp>
      <p:sp>
        <p:nvSpPr>
          <p:cNvPr id="4" name="Title 3"/>
          <p:cNvSpPr>
            <a:spLocks noGrp="1"/>
          </p:cNvSpPr>
          <p:nvPr>
            <p:ph type="title"/>
          </p:nvPr>
        </p:nvSpPr>
        <p:spPr>
          <a:xfrm>
            <a:off x="683999" y="808186"/>
            <a:ext cx="8872595" cy="370166"/>
          </a:xfrm>
        </p:spPr>
        <p:txBody>
          <a:bodyPr/>
          <a:lstStyle/>
          <a:p>
            <a:pPr lvl="0"/>
            <a:r>
              <a:rPr lang="en-US" altLang="zh-CN" dirty="0"/>
              <a:t>Deep Belief Networks (DBNs)</a:t>
            </a:r>
            <a:endParaRPr lang="zh-CN" altLang="zh-CN" dirty="0"/>
          </a:p>
        </p:txBody>
      </p:sp>
      <p:pic>
        <p:nvPicPr>
          <p:cNvPr id="5" name="Picture 4">
            <a:extLst>
              <a:ext uri="{FF2B5EF4-FFF2-40B4-BE49-F238E27FC236}">
                <a16:creationId xmlns:a16="http://schemas.microsoft.com/office/drawing/2014/main" id="{32717C28-629F-4076-87DB-703F516E06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47429" y="1823429"/>
            <a:ext cx="5497141" cy="3380869"/>
          </a:xfrm>
          <a:prstGeom prst="rect">
            <a:avLst/>
          </a:prstGeom>
          <a:noFill/>
          <a:ln>
            <a:noFill/>
          </a:ln>
        </p:spPr>
      </p:pic>
    </p:spTree>
    <p:extLst>
      <p:ext uri="{BB962C8B-B14F-4D97-AF65-F5344CB8AC3E}">
        <p14:creationId xmlns:p14="http://schemas.microsoft.com/office/powerpoint/2010/main" val="26561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Application domains</a:t>
            </a:r>
            <a:endParaRPr lang="zh-CN" altLang="en-US" dirty="0"/>
          </a:p>
        </p:txBody>
      </p:sp>
      <p:sp>
        <p:nvSpPr>
          <p:cNvPr id="3" name="Slide Number Placeholder 2"/>
          <p:cNvSpPr>
            <a:spLocks noGrp="1"/>
          </p:cNvSpPr>
          <p:nvPr>
            <p:ph type="sldNum" sz="quarter" idx="11"/>
          </p:nvPr>
        </p:nvSpPr>
        <p:spPr/>
        <p:txBody>
          <a:bodyPr/>
          <a:lstStyle/>
          <a:p>
            <a:fld id="{EECC7194-A4D0-457B-9D3E-53681723AFF7}" type="slidenum">
              <a:rPr lang="en-US" smtClean="0"/>
              <a:t>17</a:t>
            </a:fld>
            <a:endParaRPr lang="en-US" dirty="0"/>
          </a:p>
        </p:txBody>
      </p:sp>
      <p:sp>
        <p:nvSpPr>
          <p:cNvPr id="4" name="Title 3"/>
          <p:cNvSpPr>
            <a:spLocks noGrp="1"/>
          </p:cNvSpPr>
          <p:nvPr>
            <p:ph type="title"/>
          </p:nvPr>
        </p:nvSpPr>
        <p:spPr/>
        <p:txBody>
          <a:bodyPr/>
          <a:lstStyle/>
          <a:p>
            <a:r>
              <a:rPr lang="en-US" dirty="0"/>
              <a:t>Part </a:t>
            </a:r>
            <a:r>
              <a:rPr lang="en-US" dirty="0" err="1"/>
              <a:t>iII</a:t>
            </a:r>
            <a:r>
              <a:rPr lang="en-US" dirty="0"/>
              <a:t>. HOW?</a:t>
            </a:r>
          </a:p>
        </p:txBody>
      </p:sp>
      <p:sp>
        <p:nvSpPr>
          <p:cNvPr id="5" name="Text Box 4"/>
          <p:cNvSpPr txBox="1"/>
          <p:nvPr/>
        </p:nvSpPr>
        <p:spPr>
          <a:xfrm>
            <a:off x="3669287" y="1178352"/>
            <a:ext cx="7838500" cy="5632311"/>
          </a:xfrm>
          <a:prstGeom prst="rect">
            <a:avLst/>
          </a:prstGeom>
          <a:noFill/>
        </p:spPr>
        <p:txBody>
          <a:bodyPr wrap="square" rtlCol="0">
            <a:spAutoFit/>
          </a:bodyPr>
          <a:lstStyle/>
          <a:p>
            <a:r>
              <a:rPr lang="zh-CN" altLang="zh-CN" b="1" dirty="0"/>
              <a:t> — </a:t>
            </a:r>
            <a:r>
              <a:rPr lang="en-US" altLang="zh-CN" b="1" dirty="0"/>
              <a:t>Algorithmic trading</a:t>
            </a:r>
            <a:r>
              <a:rPr lang="en-US" altLang="zh-CN" dirty="0"/>
              <a:t> is defined as buying and selling decisions made only by algorithms.</a:t>
            </a:r>
            <a:r>
              <a:rPr lang="zh-CN" altLang="zh-CN" dirty="0"/>
              <a:t> </a:t>
            </a:r>
            <a:r>
              <a:rPr lang="en-US" altLang="zh-CN" dirty="0"/>
              <a:t>The most important role of algorithmic trading can overcome the aversion of human nature to loss.</a:t>
            </a:r>
          </a:p>
          <a:p>
            <a:endParaRPr lang="en-US" dirty="0"/>
          </a:p>
          <a:p>
            <a:r>
              <a:rPr lang="zh-CN" altLang="zh-CN" b="1" dirty="0"/>
              <a:t> — </a:t>
            </a:r>
            <a:r>
              <a:rPr lang="en-US" altLang="zh-CN" b="1" dirty="0"/>
              <a:t>Risk Assessment</a:t>
            </a:r>
            <a:r>
              <a:rPr lang="zh-CN" altLang="zh-CN" b="1" dirty="0"/>
              <a:t>：</a:t>
            </a:r>
            <a:r>
              <a:rPr lang="en-US" altLang="zh-CN" dirty="0"/>
              <a:t>Another study area that has been of interest to DL researchers is Risk Assessment which identifies the “riskiness” of any given asset, firm, person, product, bank, etc. Such as financial distress prediction to avoid choose the problem </a:t>
            </a:r>
            <a:r>
              <a:rPr lang="en-US" altLang="zh-CN" dirty="0" err="1"/>
              <a:t>companies.This</a:t>
            </a:r>
            <a:r>
              <a:rPr lang="en-US" altLang="zh-CN" dirty="0"/>
              <a:t> is part of </a:t>
            </a:r>
            <a:r>
              <a:rPr lang="en-US" altLang="zh-CN" b="1" dirty="0"/>
              <a:t>Decision Support Systems.</a:t>
            </a:r>
          </a:p>
          <a:p>
            <a:endParaRPr lang="en-US" altLang="zh-CN" b="1" dirty="0"/>
          </a:p>
          <a:p>
            <a:r>
              <a:rPr lang="en-US" altLang="zh-CN" b="1" dirty="0"/>
              <a:t>— Portfolio Management</a:t>
            </a:r>
            <a:r>
              <a:rPr lang="en-US" altLang="zh-CN" dirty="0"/>
              <a:t> is the process of choosing various assets within the portfolio for a predetermined </a:t>
            </a:r>
            <a:r>
              <a:rPr lang="en-US" altLang="zh-CN" dirty="0" err="1"/>
              <a:t>period.This</a:t>
            </a:r>
            <a:r>
              <a:rPr lang="en-US" altLang="zh-CN" dirty="0"/>
              <a:t> could be part of </a:t>
            </a:r>
            <a:r>
              <a:rPr lang="en-US" altLang="zh-CN" b="1" dirty="0"/>
              <a:t>Financial / Invested Programmatic Trading </a:t>
            </a:r>
            <a:r>
              <a:rPr lang="en-US" altLang="zh-CN" dirty="0"/>
              <a:t>or </a:t>
            </a:r>
            <a:r>
              <a:rPr lang="en-US" altLang="zh-CN" b="1" dirty="0"/>
              <a:t>Decision Support Systems. </a:t>
            </a:r>
          </a:p>
          <a:p>
            <a:endParaRPr lang="zh-CN" altLang="zh-CN" dirty="0"/>
          </a:p>
          <a:p>
            <a:r>
              <a:rPr lang="en-US" altLang="zh-CN" dirty="0"/>
              <a:t>— Other </a:t>
            </a:r>
            <a:r>
              <a:rPr lang="en-US" altLang="zh-CN" dirty="0" err="1"/>
              <a:t>Studies:</a:t>
            </a:r>
            <a:r>
              <a:rPr lang="en-US" altLang="zh-CN" b="1" dirty="0" err="1"/>
              <a:t>Financial</a:t>
            </a:r>
            <a:r>
              <a:rPr lang="en-US" altLang="zh-CN" b="1" dirty="0"/>
              <a:t> Sentiment Analysis and Behavioral </a:t>
            </a:r>
            <a:r>
              <a:rPr lang="en-US" altLang="zh-CN" b="1" dirty="0" err="1"/>
              <a:t>Finance,Financial</a:t>
            </a:r>
            <a:r>
              <a:rPr lang="en-US" altLang="zh-CN" b="1" dirty="0"/>
              <a:t> Text </a:t>
            </a:r>
            <a:r>
              <a:rPr lang="en-US" altLang="zh-CN" b="1" dirty="0" err="1"/>
              <a:t>Mining,Theoretical</a:t>
            </a:r>
            <a:r>
              <a:rPr lang="en-US" altLang="zh-CN" b="1" dirty="0"/>
              <a:t> or Conceptual Studies</a:t>
            </a:r>
            <a:r>
              <a:rPr lang="en-US" altLang="zh-CN" dirty="0"/>
              <a:t>…</a:t>
            </a:r>
            <a:endParaRPr lang="zh-CN" altLang="zh-CN" dirty="0"/>
          </a:p>
          <a:p>
            <a:r>
              <a:rPr lang="en-US" altLang="zh-CN" dirty="0"/>
              <a:t>This could be part of any of </a:t>
            </a:r>
            <a:r>
              <a:rPr lang="en-US" altLang="zh-CN" b="1" dirty="0"/>
              <a:t>Financial / Invested Programmatic Trading </a:t>
            </a:r>
            <a:r>
              <a:rPr lang="en-US" altLang="zh-CN" dirty="0"/>
              <a:t>or </a:t>
            </a:r>
            <a:r>
              <a:rPr lang="en-US" altLang="zh-CN" b="1" dirty="0"/>
              <a:t>Decision Support Systems .</a:t>
            </a:r>
            <a:endParaRPr lang="zh-CN" altLang="zh-CN" dirty="0"/>
          </a:p>
          <a:p>
            <a:endParaRPr lang="zh-CN" altLang="zh-CN" dirty="0"/>
          </a:p>
          <a:p>
            <a:endParaRPr lang="en-US" dirty="0"/>
          </a:p>
        </p:txBody>
      </p:sp>
      <p:sp>
        <p:nvSpPr>
          <p:cNvPr id="8" name="Oval 7"/>
          <p:cNvSpPr/>
          <p:nvPr/>
        </p:nvSpPr>
        <p:spPr>
          <a:xfrm>
            <a:off x="1146810" y="3096260"/>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18</a:t>
            </a:fld>
            <a:endParaRPr lang="en-US" dirty="0"/>
          </a:p>
        </p:txBody>
      </p:sp>
      <p:sp>
        <p:nvSpPr>
          <p:cNvPr id="4" name="Title 3"/>
          <p:cNvSpPr>
            <a:spLocks noGrp="1"/>
          </p:cNvSpPr>
          <p:nvPr>
            <p:ph type="title"/>
          </p:nvPr>
        </p:nvSpPr>
        <p:spPr>
          <a:xfrm>
            <a:off x="683999" y="808186"/>
            <a:ext cx="8872595" cy="370166"/>
          </a:xfrm>
        </p:spPr>
        <p:txBody>
          <a:bodyPr/>
          <a:lstStyle/>
          <a:p>
            <a:r>
              <a:rPr lang="zh-CN" altLang="zh-CN" dirty="0"/>
              <a:t> — </a:t>
            </a:r>
            <a:r>
              <a:rPr lang="en-US" altLang="zh-CN" dirty="0"/>
              <a:t>Algorithmic   trading</a:t>
            </a:r>
            <a:endParaRPr lang="zh-CN" altLang="zh-CN" dirty="0"/>
          </a:p>
        </p:txBody>
      </p:sp>
      <p:pic>
        <p:nvPicPr>
          <p:cNvPr id="7" name="Picture 6">
            <a:extLst>
              <a:ext uri="{FF2B5EF4-FFF2-40B4-BE49-F238E27FC236}">
                <a16:creationId xmlns:a16="http://schemas.microsoft.com/office/drawing/2014/main" id="{36ECD299-8CA5-42C5-B9BD-4070F32F6C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3513" y="1301484"/>
            <a:ext cx="5253817" cy="5210754"/>
          </a:xfrm>
          <a:prstGeom prst="rect">
            <a:avLst/>
          </a:prstGeom>
          <a:noFill/>
          <a:ln>
            <a:noFill/>
          </a:ln>
        </p:spPr>
      </p:pic>
      <p:pic>
        <p:nvPicPr>
          <p:cNvPr id="8" name="Picture 7">
            <a:extLst>
              <a:ext uri="{FF2B5EF4-FFF2-40B4-BE49-F238E27FC236}">
                <a16:creationId xmlns:a16="http://schemas.microsoft.com/office/drawing/2014/main" id="{1637C0E4-139C-4353-8B8D-07D7A9F265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01454" y="808186"/>
            <a:ext cx="5274310" cy="4271010"/>
          </a:xfrm>
          <a:prstGeom prst="rect">
            <a:avLst/>
          </a:prstGeom>
          <a:noFill/>
          <a:ln>
            <a:noFill/>
          </a:ln>
        </p:spPr>
      </p:pic>
      <p:sp>
        <p:nvSpPr>
          <p:cNvPr id="5" name="Rectangle 4">
            <a:extLst>
              <a:ext uri="{FF2B5EF4-FFF2-40B4-BE49-F238E27FC236}">
                <a16:creationId xmlns:a16="http://schemas.microsoft.com/office/drawing/2014/main" id="{3F367E0D-9B26-4C52-901A-4A8007717808}"/>
              </a:ext>
            </a:extLst>
          </p:cNvPr>
          <p:cNvSpPr/>
          <p:nvPr/>
        </p:nvSpPr>
        <p:spPr>
          <a:xfrm>
            <a:off x="6321948" y="5194570"/>
            <a:ext cx="5274310" cy="1317668"/>
          </a:xfrm>
          <a:prstGeom prst="rect">
            <a:avLst/>
          </a:prstGeom>
        </p:spPr>
        <p:txBody>
          <a:bodyPr wrap="square">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Here some cases used </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rPr>
              <a:t>text mining </a:t>
            </a:r>
            <a:r>
              <a:rPr lang="en-US" altLang="zh-CN" sz="1600" dirty="0">
                <a:latin typeface="宋体" panose="02010600030101010101" pitchFamily="2" charset="-122"/>
                <a:ea typeface="宋体" panose="02010600030101010101" pitchFamily="2" charset="-122"/>
                <a:cs typeface="宋体" panose="02010600030101010101" pitchFamily="2" charset="-122"/>
              </a:rPr>
              <a:t>to extract information from the tweets and financial news and used LSTM, RNN, GRU for the generation of the trading signals. This could be part of </a:t>
            </a:r>
            <a:r>
              <a:rPr lang="en-US" altLang="zh-CN" sz="1600" b="1" dirty="0">
                <a:latin typeface="宋体" panose="02010600030101010101" pitchFamily="2" charset="-122"/>
                <a:ea typeface="宋体" panose="02010600030101010101" pitchFamily="2" charset="-122"/>
                <a:cs typeface="宋体" panose="02010600030101010101" pitchFamily="2" charset="-122"/>
              </a:rPr>
              <a:t>Decision Support Systems </a:t>
            </a:r>
            <a:r>
              <a:rPr lang="en-US" altLang="zh-CN" sz="1600" dirty="0">
                <a:latin typeface="宋体" panose="02010600030101010101" pitchFamily="2" charset="-122"/>
                <a:ea typeface="宋体" panose="02010600030101010101" pitchFamily="2" charset="-122"/>
                <a:cs typeface="宋体" panose="02010600030101010101" pitchFamily="2" charset="-122"/>
              </a:rPr>
              <a:t>too</a:t>
            </a:r>
            <a:r>
              <a:rPr lang="en-US" altLang="zh-CN" sz="1600" b="1" dirty="0">
                <a:latin typeface="宋体" panose="02010600030101010101" pitchFamily="2" charset="-122"/>
                <a:ea typeface="宋体" panose="02010600030101010101" pitchFamily="2" charset="-122"/>
                <a:cs typeface="宋体" panose="02010600030101010101" pitchFamily="2" charset="-122"/>
              </a:rPr>
              <a:t>.</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1393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19</a:t>
            </a:fld>
            <a:endParaRPr lang="en-US" dirty="0"/>
          </a:p>
        </p:txBody>
      </p:sp>
      <p:sp>
        <p:nvSpPr>
          <p:cNvPr id="4" name="Title 3"/>
          <p:cNvSpPr>
            <a:spLocks noGrp="1"/>
          </p:cNvSpPr>
          <p:nvPr>
            <p:ph type="title"/>
          </p:nvPr>
        </p:nvSpPr>
        <p:spPr>
          <a:xfrm>
            <a:off x="683999" y="808186"/>
            <a:ext cx="8872595" cy="370166"/>
          </a:xfrm>
        </p:spPr>
        <p:txBody>
          <a:bodyPr/>
          <a:lstStyle/>
          <a:p>
            <a:r>
              <a:rPr lang="zh-CN" altLang="zh-CN" dirty="0"/>
              <a:t> — </a:t>
            </a:r>
            <a:r>
              <a:rPr lang="en-US" altLang="zh-CN" dirty="0"/>
              <a:t>Risk Assessment</a:t>
            </a:r>
            <a:endParaRPr lang="zh-CN" altLang="zh-CN" dirty="0"/>
          </a:p>
        </p:txBody>
      </p:sp>
      <p:pic>
        <p:nvPicPr>
          <p:cNvPr id="9" name="Picture 8">
            <a:extLst>
              <a:ext uri="{FF2B5EF4-FFF2-40B4-BE49-F238E27FC236}">
                <a16:creationId xmlns:a16="http://schemas.microsoft.com/office/drawing/2014/main" id="{FAD2D1F3-7C54-436F-8B67-74933754A6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81822" y="1784196"/>
            <a:ext cx="8428356" cy="3824867"/>
          </a:xfrm>
          <a:prstGeom prst="rect">
            <a:avLst/>
          </a:prstGeom>
          <a:noFill/>
          <a:ln>
            <a:noFill/>
          </a:ln>
        </p:spPr>
      </p:pic>
    </p:spTree>
    <p:extLst>
      <p:ext uri="{BB962C8B-B14F-4D97-AF65-F5344CB8AC3E}">
        <p14:creationId xmlns:p14="http://schemas.microsoft.com/office/powerpoint/2010/main" val="1635140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1"/>
          </p:nvPr>
        </p:nvSpPr>
        <p:spPr/>
        <p:txBody>
          <a:bodyPr/>
          <a:lstStyle/>
          <a:p>
            <a:fld id="{EECC7194-A4D0-457B-9D3E-53681723AFF7}" type="slidenum">
              <a:rPr lang="en-US" smtClean="0"/>
              <a:t>2</a:t>
            </a:fld>
            <a:endParaRPr lang="en-US" dirty="0"/>
          </a:p>
        </p:txBody>
      </p:sp>
      <p:sp>
        <p:nvSpPr>
          <p:cNvPr id="5" name="Text Placeholder 4"/>
          <p:cNvSpPr>
            <a:spLocks noGrp="1"/>
          </p:cNvSpPr>
          <p:nvPr>
            <p:ph type="body" sz="quarter" idx="13"/>
          </p:nvPr>
        </p:nvSpPr>
        <p:spPr>
          <a:xfrm>
            <a:off x="1653615" y="1389892"/>
            <a:ext cx="7559675" cy="2540715"/>
          </a:xfrm>
        </p:spPr>
        <p:txBody>
          <a:bodyPr/>
          <a:lstStyle/>
          <a:p>
            <a:r>
              <a:rPr lang="en-US" dirty="0"/>
              <a:t>Part I. Background in Big Data and AI</a:t>
            </a:r>
          </a:p>
          <a:p>
            <a:r>
              <a:rPr lang="en-US" dirty="0"/>
              <a:t>Part II. Case Study – Coronavirus </a:t>
            </a:r>
          </a:p>
          <a:p>
            <a:r>
              <a:rPr lang="en-US" dirty="0"/>
              <a:t>Part III. Major Applications: </a:t>
            </a:r>
          </a:p>
          <a:p>
            <a:r>
              <a:rPr lang="en-US" dirty="0"/>
              <a:t>            - digital and personalized health</a:t>
            </a:r>
          </a:p>
          <a:p>
            <a:r>
              <a:rPr lang="en-US" dirty="0"/>
              <a:t>            - new drug discovery and drug development</a:t>
            </a:r>
          </a:p>
          <a:p>
            <a:r>
              <a:rPr lang="en-US" dirty="0"/>
              <a:t>            - genomics</a:t>
            </a:r>
          </a:p>
          <a:p>
            <a:r>
              <a:rPr lang="en-US" dirty="0"/>
              <a:t>            - radiology</a:t>
            </a:r>
          </a:p>
          <a:p>
            <a:r>
              <a:rPr lang="en-US" dirty="0"/>
              <a:t>            - </a:t>
            </a:r>
            <a:r>
              <a:rPr lang="en-US" altLang="zh-CN" dirty="0"/>
              <a:t>population health and disease management</a:t>
            </a:r>
          </a:p>
          <a:p>
            <a:r>
              <a:rPr lang="en-US" altLang="zh-CN" dirty="0"/>
              <a:t>            - medical insurance </a:t>
            </a:r>
            <a:r>
              <a:rPr lang="en-US" dirty="0"/>
              <a:t>                 </a:t>
            </a:r>
          </a:p>
          <a:p>
            <a:r>
              <a:rPr lang="en-US" dirty="0"/>
              <a:t>Part IV. Discussion Panel</a:t>
            </a:r>
          </a:p>
          <a:p>
            <a:endParaRPr lang="en-US" dirty="0"/>
          </a:p>
        </p:txBody>
      </p:sp>
      <p:pic>
        <p:nvPicPr>
          <p:cNvPr id="9" name="Picture Placehold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13" name="Rectangle 12"/>
          <p:cNvSpPr/>
          <p:nvPr/>
        </p:nvSpPr>
        <p:spPr>
          <a:xfrm>
            <a:off x="189079" y="179388"/>
            <a:ext cx="11832000" cy="6513922"/>
          </a:xfrm>
          <a:prstGeom prst="rect">
            <a:avLst/>
          </a:prstGeom>
          <a:solidFill>
            <a:schemeClr val="tx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p:cNvSpPr txBox="1"/>
          <p:nvPr/>
        </p:nvSpPr>
        <p:spPr>
          <a:xfrm>
            <a:off x="836400" y="960585"/>
            <a:ext cx="7560000" cy="36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50" baseline="0">
                <a:solidFill>
                  <a:schemeClr val="bg1"/>
                </a:solidFill>
                <a:latin typeface="+mj-lt"/>
                <a:ea typeface="+mj-ea"/>
                <a:cs typeface="+mj-cs"/>
              </a:defRPr>
            </a:lvl1pPr>
          </a:lstStyle>
          <a:p>
            <a:r>
              <a:rPr lang="en-US"/>
              <a:t>agenda</a:t>
            </a:r>
            <a:endParaRPr lang="en-US" dirty="0"/>
          </a:p>
        </p:txBody>
      </p:sp>
      <p:sp>
        <p:nvSpPr>
          <p:cNvPr id="11" name="Text Placeholder 4"/>
          <p:cNvSpPr txBox="1"/>
          <p:nvPr/>
        </p:nvSpPr>
        <p:spPr>
          <a:xfrm>
            <a:off x="2071843" y="2101782"/>
            <a:ext cx="7559675" cy="254071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90204" pitchFamily="34" charset="0"/>
              <a:buNone/>
              <a:defRPr sz="2200" kern="1200">
                <a:solidFill>
                  <a:schemeClr val="bg1"/>
                </a:solidFill>
                <a:latin typeface="+mj-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Part I.  W</a:t>
            </a:r>
            <a:r>
              <a:rPr lang="en-US" altLang="zh-CN" dirty="0"/>
              <a:t>hat</a:t>
            </a:r>
            <a:r>
              <a:rPr lang="en-US" dirty="0"/>
              <a:t>?</a:t>
            </a:r>
          </a:p>
          <a:p>
            <a:pPr marL="342900" indent="-342900">
              <a:buFont typeface="Arial" panose="020B0604020202020204" pitchFamily="34" charset="0"/>
              <a:buChar char="•"/>
            </a:pPr>
            <a:r>
              <a:rPr lang="en-US" dirty="0"/>
              <a:t>Part II.  W</a:t>
            </a:r>
            <a:r>
              <a:rPr lang="en-US" altLang="zh-CN" dirty="0"/>
              <a:t>hy?</a:t>
            </a:r>
            <a:r>
              <a:rPr lang="en-US" dirty="0"/>
              <a:t> </a:t>
            </a:r>
          </a:p>
          <a:p>
            <a:pPr marL="342900" indent="-342900">
              <a:buFont typeface="Arial" panose="020B0604020202020204" pitchFamily="34" charset="0"/>
              <a:buChar char="•"/>
            </a:pPr>
            <a:r>
              <a:rPr lang="en-US" dirty="0"/>
              <a:t>Part III. </a:t>
            </a:r>
            <a:r>
              <a:rPr lang="en-US" altLang="zh-CN" dirty="0"/>
              <a:t>How</a:t>
            </a:r>
            <a:r>
              <a:rPr lang="zh-CN" altLang="en-US" dirty="0"/>
              <a:t>？</a:t>
            </a:r>
            <a:endParaRPr lang="en-US" dirty="0"/>
          </a:p>
          <a:p>
            <a:pPr marL="342900" indent="-342900">
              <a:buFont typeface="Arial" panose="020B0604020202020204" pitchFamily="34" charset="0"/>
              <a:buChar char="•"/>
            </a:pPr>
            <a:r>
              <a:rPr lang="en-US" dirty="0"/>
              <a:t>Part IV. </a:t>
            </a:r>
            <a:r>
              <a:rPr lang="en-US" altLang="zh-CN" dirty="0"/>
              <a:t>Conclusion</a:t>
            </a:r>
            <a:endParaRPr lang="zh-CN" altLang="zh-CN" b="1" dirty="0"/>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20</a:t>
            </a:fld>
            <a:endParaRPr lang="en-US" dirty="0"/>
          </a:p>
        </p:txBody>
      </p:sp>
      <p:sp>
        <p:nvSpPr>
          <p:cNvPr id="4" name="Title 3"/>
          <p:cNvSpPr>
            <a:spLocks noGrp="1"/>
          </p:cNvSpPr>
          <p:nvPr>
            <p:ph type="title"/>
          </p:nvPr>
        </p:nvSpPr>
        <p:spPr>
          <a:xfrm>
            <a:off x="683999" y="808186"/>
            <a:ext cx="8872595" cy="370166"/>
          </a:xfrm>
        </p:spPr>
        <p:txBody>
          <a:bodyPr/>
          <a:lstStyle/>
          <a:p>
            <a:r>
              <a:rPr lang="zh-CN" altLang="zh-CN" dirty="0"/>
              <a:t> — </a:t>
            </a:r>
            <a:r>
              <a:rPr lang="en-US" altLang="zh-CN" dirty="0"/>
              <a:t>Algorithmic   trading</a:t>
            </a:r>
            <a:endParaRPr lang="zh-CN" altLang="zh-CN" dirty="0"/>
          </a:p>
        </p:txBody>
      </p:sp>
      <p:pic>
        <p:nvPicPr>
          <p:cNvPr id="9" name="Picture 8">
            <a:extLst>
              <a:ext uri="{FF2B5EF4-FFF2-40B4-BE49-F238E27FC236}">
                <a16:creationId xmlns:a16="http://schemas.microsoft.com/office/drawing/2014/main" id="{E8851EE6-341B-4CFE-A336-AE34EF03D7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998" y="1522480"/>
            <a:ext cx="5367475" cy="4719284"/>
          </a:xfrm>
          <a:prstGeom prst="rect">
            <a:avLst/>
          </a:prstGeom>
          <a:noFill/>
          <a:ln>
            <a:noFill/>
          </a:ln>
        </p:spPr>
      </p:pic>
      <p:sp>
        <p:nvSpPr>
          <p:cNvPr id="2" name="Rectangle 1">
            <a:extLst>
              <a:ext uri="{FF2B5EF4-FFF2-40B4-BE49-F238E27FC236}">
                <a16:creationId xmlns:a16="http://schemas.microsoft.com/office/drawing/2014/main" id="{E38684FA-9CF7-40F4-8857-7A8425A410A6}"/>
              </a:ext>
            </a:extLst>
          </p:cNvPr>
          <p:cNvSpPr/>
          <p:nvPr/>
        </p:nvSpPr>
        <p:spPr>
          <a:xfrm>
            <a:off x="298619" y="6241764"/>
            <a:ext cx="5274310" cy="584775"/>
          </a:xfrm>
          <a:prstGeom prst="rect">
            <a:avLst/>
          </a:prstGeom>
        </p:spPr>
        <p:txBody>
          <a:bodyPr wrap="square">
            <a:spAutoFit/>
          </a:bodyPr>
          <a:lstStyle/>
          <a:p>
            <a:pPr algn="just">
              <a:spcAft>
                <a:spcPts val="0"/>
              </a:spcAft>
            </a:pP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Portfolio selection and smart indexing were the main focuses of and using AE and LSTM networks.[2]</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1610585-95F8-4180-B316-B1991A1DCB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54329" y="3228233"/>
            <a:ext cx="5409547" cy="1885114"/>
          </a:xfrm>
          <a:prstGeom prst="rect">
            <a:avLst/>
          </a:prstGeom>
          <a:noFill/>
          <a:ln>
            <a:noFill/>
          </a:ln>
        </p:spPr>
      </p:pic>
      <p:sp>
        <p:nvSpPr>
          <p:cNvPr id="6" name="Rectangle 5">
            <a:extLst>
              <a:ext uri="{FF2B5EF4-FFF2-40B4-BE49-F238E27FC236}">
                <a16:creationId xmlns:a16="http://schemas.microsoft.com/office/drawing/2014/main" id="{B273F92A-FD06-421F-B78F-86C2DF9A1A54}"/>
              </a:ext>
            </a:extLst>
          </p:cNvPr>
          <p:cNvSpPr/>
          <p:nvPr/>
        </p:nvSpPr>
        <p:spPr>
          <a:xfrm>
            <a:off x="6254329" y="1763881"/>
            <a:ext cx="6096000" cy="923330"/>
          </a:xfrm>
          <a:prstGeom prst="rect">
            <a:avLst/>
          </a:prstGeom>
        </p:spPr>
        <p:txBody>
          <a:bodyPr>
            <a:spAutoFit/>
          </a:bodyPr>
          <a:lstStyle/>
          <a:p>
            <a:r>
              <a:rPr lang="en-US" altLang="zh-CN" b="1" dirty="0">
                <a:latin typeface="宋体" panose="02010600030101010101" pitchFamily="2" charset="-122"/>
                <a:ea typeface="宋体" panose="02010600030101010101" pitchFamily="2" charset="-122"/>
                <a:cs typeface="宋体" panose="02010600030101010101" pitchFamily="2" charset="-122"/>
              </a:rPr>
              <a:t>Asset Pricing and Derivatives Market</a:t>
            </a:r>
            <a:r>
              <a:rPr lang="en-US" altLang="zh-CN" dirty="0">
                <a:latin typeface="宋体" panose="02010600030101010101" pitchFamily="2" charset="-122"/>
                <a:ea typeface="宋体" panose="02010600030101010101" pitchFamily="2" charset="-122"/>
                <a:cs typeface="宋体" panose="02010600030101010101" pitchFamily="2" charset="-122"/>
              </a:rPr>
              <a:t> (options, futures, forward contracts) could be a part of </a:t>
            </a:r>
            <a:r>
              <a:rPr lang="en-US" altLang="zh-CN" b="1" dirty="0">
                <a:latin typeface="宋体" panose="02010600030101010101" pitchFamily="2" charset="-122"/>
                <a:ea typeface="宋体" panose="02010600030101010101" pitchFamily="2" charset="-122"/>
                <a:cs typeface="宋体" panose="02010600030101010101" pitchFamily="2" charset="-122"/>
              </a:rPr>
              <a:t>Portfolio Management.</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1193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21</a:t>
            </a:fld>
            <a:endParaRPr lang="en-US" dirty="0"/>
          </a:p>
        </p:txBody>
      </p:sp>
      <p:sp>
        <p:nvSpPr>
          <p:cNvPr id="4" name="Title 3"/>
          <p:cNvSpPr>
            <a:spLocks noGrp="1"/>
          </p:cNvSpPr>
          <p:nvPr>
            <p:ph type="title"/>
          </p:nvPr>
        </p:nvSpPr>
        <p:spPr>
          <a:xfrm>
            <a:off x="683999" y="808186"/>
            <a:ext cx="10434716" cy="370166"/>
          </a:xfrm>
        </p:spPr>
        <p:txBody>
          <a:bodyPr/>
          <a:lstStyle/>
          <a:p>
            <a:r>
              <a:rPr lang="en-US" altLang="zh-CN" dirty="0"/>
              <a:t>— Cryptocurrency and Block chain Studies:</a:t>
            </a:r>
            <a:endParaRPr lang="zh-CN" altLang="zh-CN" dirty="0"/>
          </a:p>
        </p:txBody>
      </p:sp>
      <p:sp>
        <p:nvSpPr>
          <p:cNvPr id="2" name="Rectangle 1">
            <a:extLst>
              <a:ext uri="{FF2B5EF4-FFF2-40B4-BE49-F238E27FC236}">
                <a16:creationId xmlns:a16="http://schemas.microsoft.com/office/drawing/2014/main" id="{85FA6FCA-9A0C-48D9-A3D4-8FDC051AA93B}"/>
              </a:ext>
            </a:extLst>
          </p:cNvPr>
          <p:cNvSpPr/>
          <p:nvPr/>
        </p:nvSpPr>
        <p:spPr>
          <a:xfrm>
            <a:off x="839821" y="1443841"/>
            <a:ext cx="5064868" cy="4401205"/>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As an early participant in the Cryptocurrency market, in my opinion, this market is very immature, the volatility is extremely large and the manipulation behavior is very serious.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Participating in this transaction is actually no different from a casino. </a:t>
            </a:r>
          </a:p>
          <a:p>
            <a:r>
              <a:rPr lang="en-US" altLang="zh-CN" dirty="0">
                <a:latin typeface="宋体" panose="02010600030101010101" pitchFamily="2" charset="-122"/>
                <a:ea typeface="宋体" panose="02010600030101010101" pitchFamily="2" charset="-122"/>
                <a:cs typeface="宋体" panose="02010600030101010101" pitchFamily="2" charset="-122"/>
              </a:rPr>
              <a:t>I could suggest that only use a very small proportion of funds (such as 3% to 5% ) to participate,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perhaps this market may reach a very high price, or it may return to zero</a:t>
            </a:r>
            <a:r>
              <a:rPr lang="en-US" altLang="zh-CN" dirty="0">
                <a:latin typeface="宋体" panose="02010600030101010101" pitchFamily="2" charset="-122"/>
                <a:ea typeface="宋体" panose="02010600030101010101" pitchFamily="2" charset="-122"/>
                <a:cs typeface="宋体" panose="02010600030101010101" pitchFamily="2" charset="-122"/>
              </a:rPr>
              <a:t>, it is not worth using deep learning algorithms to research.</a:t>
            </a: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sz="1400" dirty="0">
                <a:latin typeface="宋体" panose="02010600030101010101" pitchFamily="2" charset="-122"/>
                <a:ea typeface="宋体" panose="02010600030101010101" pitchFamily="2" charset="-122"/>
                <a:cs typeface="宋体" panose="02010600030101010101" pitchFamily="2" charset="-122"/>
              </a:rPr>
              <a:t>In this part, my opinion is far different from the opinion of the</a:t>
            </a:r>
            <a:r>
              <a:rPr lang="en-US" altLang="zh-CN" sz="1400"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 </a:t>
            </a:r>
            <a:r>
              <a:rPr lang="en-US" altLang="zh-CN" sz="14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Survey</a:t>
            </a:r>
            <a:r>
              <a:rPr lang="en-US" altLang="zh-CN" sz="1400" dirty="0">
                <a:latin typeface="宋体" panose="02010600030101010101" pitchFamily="2" charset="-122"/>
                <a:ea typeface="宋体" panose="02010600030101010101" pitchFamily="2" charset="-122"/>
                <a:cs typeface="宋体" panose="02010600030101010101" pitchFamily="2" charset="-122"/>
              </a:rPr>
              <a:t>.</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pic>
        <p:nvPicPr>
          <p:cNvPr id="8" name="Picture 7" descr="A screenshot of a video game&#10;&#10;Description automatically generated">
            <a:extLst>
              <a:ext uri="{FF2B5EF4-FFF2-40B4-BE49-F238E27FC236}">
                <a16:creationId xmlns:a16="http://schemas.microsoft.com/office/drawing/2014/main" id="{CE624B15-D7C3-446C-80F2-EFD188827D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103" y="1293133"/>
            <a:ext cx="3655404" cy="5219105"/>
          </a:xfrm>
          <a:prstGeom prst="rect">
            <a:avLst/>
          </a:prstGeom>
        </p:spPr>
      </p:pic>
    </p:spTree>
    <p:extLst>
      <p:ext uri="{BB962C8B-B14F-4D97-AF65-F5344CB8AC3E}">
        <p14:creationId xmlns:p14="http://schemas.microsoft.com/office/powerpoint/2010/main" val="173672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22</a:t>
            </a:fld>
            <a:endParaRPr lang="en-US" dirty="0"/>
          </a:p>
        </p:txBody>
      </p:sp>
      <p:sp>
        <p:nvSpPr>
          <p:cNvPr id="4" name="Title 3"/>
          <p:cNvSpPr>
            <a:spLocks noGrp="1"/>
          </p:cNvSpPr>
          <p:nvPr>
            <p:ph type="title"/>
          </p:nvPr>
        </p:nvSpPr>
        <p:spPr>
          <a:xfrm>
            <a:off x="683999" y="808186"/>
            <a:ext cx="10434716" cy="370166"/>
          </a:xfrm>
        </p:spPr>
        <p:txBody>
          <a:bodyPr/>
          <a:lstStyle/>
          <a:p>
            <a:r>
              <a:rPr lang="en-US" altLang="zh-CN" dirty="0"/>
              <a:t>—  Other Studies:</a:t>
            </a:r>
            <a:endParaRPr lang="zh-CN" altLang="zh-CN" dirty="0"/>
          </a:p>
        </p:txBody>
      </p:sp>
      <p:sp>
        <p:nvSpPr>
          <p:cNvPr id="5" name="Rectangle 4">
            <a:extLst>
              <a:ext uri="{FF2B5EF4-FFF2-40B4-BE49-F238E27FC236}">
                <a16:creationId xmlns:a16="http://schemas.microsoft.com/office/drawing/2014/main" id="{F11F61A9-C694-42CE-8614-3DCE3A898216}"/>
              </a:ext>
            </a:extLst>
          </p:cNvPr>
          <p:cNvSpPr/>
          <p:nvPr/>
        </p:nvSpPr>
        <p:spPr>
          <a:xfrm>
            <a:off x="683999" y="1523176"/>
            <a:ext cx="6096000" cy="923330"/>
          </a:xfrm>
          <a:prstGeom prst="rect">
            <a:avLst/>
          </a:prstGeom>
        </p:spPr>
        <p:txBody>
          <a:bodyPr>
            <a:spAutoFit/>
          </a:bodyPr>
          <a:lstStyle/>
          <a:p>
            <a:pPr marL="285750" indent="-285750">
              <a:buFont typeface="Arial" panose="020B0604020202020204" pitchFamily="34" charset="0"/>
              <a:buChar char="•"/>
            </a:pPr>
            <a:r>
              <a:rPr lang="en-US" altLang="zh-CN" dirty="0"/>
              <a:t>Financial Sentiment Analysis and Behavioral Finance</a:t>
            </a:r>
          </a:p>
          <a:p>
            <a:pPr marL="285750" indent="-285750">
              <a:buFont typeface="Arial" panose="020B0604020202020204" pitchFamily="34" charset="0"/>
              <a:buChar char="•"/>
            </a:pPr>
            <a:r>
              <a:rPr lang="en-US" altLang="zh-CN" dirty="0"/>
              <a:t>Financial Text Mining</a:t>
            </a:r>
          </a:p>
          <a:p>
            <a:pPr marL="285750" indent="-285750">
              <a:buFont typeface="Arial" panose="020B0604020202020204" pitchFamily="34" charset="0"/>
              <a:buChar char="•"/>
            </a:pPr>
            <a:r>
              <a:rPr lang="en-US" altLang="zh-CN" dirty="0"/>
              <a:t>Theoretical or Conceptual Studies</a:t>
            </a:r>
            <a:endParaRPr lang="zh-CN" altLang="en-US" dirty="0"/>
          </a:p>
        </p:txBody>
      </p:sp>
      <p:pic>
        <p:nvPicPr>
          <p:cNvPr id="9" name="Picture 8">
            <a:extLst>
              <a:ext uri="{FF2B5EF4-FFF2-40B4-BE49-F238E27FC236}">
                <a16:creationId xmlns:a16="http://schemas.microsoft.com/office/drawing/2014/main" id="{FDD75502-CA03-445C-AC4A-3A03154D41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999" y="2884930"/>
            <a:ext cx="5274310" cy="2805430"/>
          </a:xfrm>
          <a:prstGeom prst="rect">
            <a:avLst/>
          </a:prstGeom>
          <a:noFill/>
          <a:ln>
            <a:noFill/>
          </a:ln>
        </p:spPr>
      </p:pic>
      <p:pic>
        <p:nvPicPr>
          <p:cNvPr id="10" name="Picture 9">
            <a:extLst>
              <a:ext uri="{FF2B5EF4-FFF2-40B4-BE49-F238E27FC236}">
                <a16:creationId xmlns:a16="http://schemas.microsoft.com/office/drawing/2014/main" id="{F35168A2-AEFF-433A-90E9-8BE4223A94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40245" y="251968"/>
            <a:ext cx="4268951" cy="3465746"/>
          </a:xfrm>
          <a:prstGeom prst="rect">
            <a:avLst/>
          </a:prstGeom>
          <a:noFill/>
          <a:ln>
            <a:noFill/>
          </a:ln>
        </p:spPr>
      </p:pic>
      <p:pic>
        <p:nvPicPr>
          <p:cNvPr id="11" name="Picture 10">
            <a:extLst>
              <a:ext uri="{FF2B5EF4-FFF2-40B4-BE49-F238E27FC236}">
                <a16:creationId xmlns:a16="http://schemas.microsoft.com/office/drawing/2014/main" id="{3A44010E-775C-41EE-A999-114F03575E5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58309" y="3940686"/>
            <a:ext cx="5274310" cy="1831340"/>
          </a:xfrm>
          <a:prstGeom prst="rect">
            <a:avLst/>
          </a:prstGeom>
          <a:noFill/>
          <a:ln>
            <a:noFill/>
          </a:ln>
        </p:spPr>
      </p:pic>
      <p:sp>
        <p:nvSpPr>
          <p:cNvPr id="7" name="Rectangle 6">
            <a:extLst>
              <a:ext uri="{FF2B5EF4-FFF2-40B4-BE49-F238E27FC236}">
                <a16:creationId xmlns:a16="http://schemas.microsoft.com/office/drawing/2014/main" id="{71FDBC98-945B-4FF0-9D6B-85B55B8002E6}"/>
              </a:ext>
            </a:extLst>
          </p:cNvPr>
          <p:cNvSpPr/>
          <p:nvPr/>
        </p:nvSpPr>
        <p:spPr>
          <a:xfrm>
            <a:off x="3397351" y="6007669"/>
            <a:ext cx="5121915" cy="369332"/>
          </a:xfrm>
          <a:prstGeom prst="rect">
            <a:avLst/>
          </a:prstGeom>
        </p:spPr>
        <p:txBody>
          <a:bodyPr wrap="none">
            <a:spAutoFit/>
          </a:bodyPr>
          <a:lstStyle/>
          <a:p>
            <a:r>
              <a:rPr lang="en-US" altLang="zh-CN" b="1" dirty="0"/>
              <a:t>RNN(LSTM ),CNN </a:t>
            </a:r>
            <a:r>
              <a:rPr lang="en-US" altLang="zh-CN" dirty="0"/>
              <a:t>should be the main methods.</a:t>
            </a:r>
            <a:endParaRPr lang="zh-CN" altLang="zh-CN" dirty="0"/>
          </a:p>
        </p:txBody>
      </p:sp>
    </p:spTree>
    <p:extLst>
      <p:ext uri="{BB962C8B-B14F-4D97-AF65-F5344CB8AC3E}">
        <p14:creationId xmlns:p14="http://schemas.microsoft.com/office/powerpoint/2010/main" val="147366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213" y="1405643"/>
            <a:ext cx="8566791" cy="360000"/>
          </a:xfrm>
        </p:spPr>
        <p:txBody>
          <a:bodyPr/>
          <a:lstStyle/>
          <a:p>
            <a:r>
              <a:rPr lang="en-US" altLang="zh-CN" dirty="0"/>
              <a:t>RNN, DMLP and CNN on the remaining models, because these models are the most commonly used models in general DL implementation</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23</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a:t>
            </a:r>
            <a:r>
              <a:rPr lang="en-US" altLang="zh-CN" dirty="0" err="1"/>
              <a:t>Summary:models</a:t>
            </a:r>
            <a:endParaRPr lang="zh-CN" altLang="en-US" dirty="0"/>
          </a:p>
        </p:txBody>
      </p:sp>
      <p:pic>
        <p:nvPicPr>
          <p:cNvPr id="5" name="Picture 4">
            <a:extLst>
              <a:ext uri="{FF2B5EF4-FFF2-40B4-BE49-F238E27FC236}">
                <a16:creationId xmlns:a16="http://schemas.microsoft.com/office/drawing/2014/main" id="{5E2C60B7-EF59-4D92-9C5B-1A0E774C3D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42347" y="2682951"/>
            <a:ext cx="5274310" cy="3100070"/>
          </a:xfrm>
          <a:prstGeom prst="rect">
            <a:avLst/>
          </a:prstGeom>
          <a:noFill/>
          <a:ln>
            <a:noFill/>
          </a:ln>
        </p:spPr>
      </p:pic>
      <p:sp>
        <p:nvSpPr>
          <p:cNvPr id="6" name="Rectangle 5">
            <a:extLst>
              <a:ext uri="{FF2B5EF4-FFF2-40B4-BE49-F238E27FC236}">
                <a16:creationId xmlns:a16="http://schemas.microsoft.com/office/drawing/2014/main" id="{22450F3E-35E8-4F53-B115-F34CD33F557D}"/>
              </a:ext>
            </a:extLst>
          </p:cNvPr>
          <p:cNvSpPr/>
          <p:nvPr/>
        </p:nvSpPr>
        <p:spPr>
          <a:xfrm>
            <a:off x="6096000" y="2551367"/>
            <a:ext cx="3965642" cy="2031325"/>
          </a:xfrm>
          <a:prstGeom prst="rect">
            <a:avLst/>
          </a:prstGeom>
          <a:solidFill>
            <a:srgbClr val="00B050"/>
          </a:solidFill>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 In RNN selection, most models actually belong to LSTM, which is very popular in time series prediction or regression problems. Also It is often used in algorithmic trading. Over 70% of RNN papers include </a:t>
            </a:r>
            <a:r>
              <a:rPr lang="en-US" altLang="zh-CN" dirty="0">
                <a:solidFill>
                  <a:srgbClr val="FFFF00"/>
                </a:solidFill>
                <a:latin typeface="宋体" panose="02010600030101010101" pitchFamily="2" charset="-122"/>
                <a:ea typeface="宋体" panose="02010600030101010101" pitchFamily="2" charset="-122"/>
                <a:cs typeface="宋体" panose="02010600030101010101" pitchFamily="2" charset="-122"/>
              </a:rPr>
              <a:t>LSTM model.</a:t>
            </a:r>
            <a:endParaRPr lang="zh-CN" altLang="zh-CN" dirty="0">
              <a:solidFill>
                <a:srgbClr val="FFFF00"/>
              </a:solidFill>
              <a:latin typeface="宋体" panose="02010600030101010101" pitchFamily="2" charset="-122"/>
              <a:ea typeface="宋体" panose="02010600030101010101" pitchFamily="2" charset="-122"/>
              <a:cs typeface="宋体" panose="02010600030101010101" pitchFamily="2" charset="-122"/>
            </a:endParaRPr>
          </a:p>
        </p:txBody>
      </p:sp>
      <p:sp>
        <p:nvSpPr>
          <p:cNvPr id="7" name="Rectangle 6">
            <a:extLst>
              <a:ext uri="{FF2B5EF4-FFF2-40B4-BE49-F238E27FC236}">
                <a16:creationId xmlns:a16="http://schemas.microsoft.com/office/drawing/2014/main" id="{4E181083-18E0-479B-81A4-3ABB9691B4CB}"/>
              </a:ext>
            </a:extLst>
          </p:cNvPr>
          <p:cNvSpPr/>
          <p:nvPr/>
        </p:nvSpPr>
        <p:spPr>
          <a:xfrm>
            <a:off x="6197949" y="5072213"/>
            <a:ext cx="4092102" cy="1169551"/>
          </a:xfrm>
          <a:prstGeom prst="rect">
            <a:avLst/>
          </a:prstGeom>
        </p:spPr>
        <p:txBody>
          <a:bodyPr wrap="square">
            <a:spAutoFit/>
          </a:bodyPr>
          <a:lstStyle/>
          <a:p>
            <a:r>
              <a:rPr lang="en-US" altLang="zh-CN" sz="1400" dirty="0">
                <a:latin typeface="宋体" panose="02010600030101010101" pitchFamily="2" charset="-122"/>
                <a:ea typeface="宋体" panose="02010600030101010101" pitchFamily="2" charset="-122"/>
                <a:cs typeface="宋体" panose="02010600030101010101" pitchFamily="2" charset="-122"/>
              </a:rPr>
              <a:t>The </a:t>
            </a:r>
            <a:r>
              <a:rPr lang="en-US" altLang="zh-CN" sz="1400" b="1" dirty="0">
                <a:latin typeface="宋体" panose="02010600030101010101" pitchFamily="2" charset="-122"/>
                <a:ea typeface="宋体" panose="02010600030101010101" pitchFamily="2" charset="-122"/>
                <a:cs typeface="宋体" panose="02010600030101010101" pitchFamily="2" charset="-122"/>
              </a:rPr>
              <a:t>hybrid model </a:t>
            </a:r>
            <a:r>
              <a:rPr lang="en-US" altLang="zh-CN" sz="1400" dirty="0">
                <a:latin typeface="宋体" panose="02010600030101010101" pitchFamily="2" charset="-122"/>
                <a:ea typeface="宋体" panose="02010600030101010101" pitchFamily="2" charset="-122"/>
                <a:cs typeface="宋体" panose="02010600030101010101" pitchFamily="2" charset="-122"/>
              </a:rPr>
              <a:t>is preferred to go beyond the native model for better achievements. Many researchers configure topology and network parameters to achieve higher performance.</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153158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How to use DL in Finance / Investment ? </a:t>
            </a:r>
          </a:p>
        </p:txBody>
      </p:sp>
      <p:sp>
        <p:nvSpPr>
          <p:cNvPr id="3" name="Slide Number Placeholder 2"/>
          <p:cNvSpPr>
            <a:spLocks noGrp="1"/>
          </p:cNvSpPr>
          <p:nvPr>
            <p:ph type="sldNum" sz="quarter" idx="11"/>
          </p:nvPr>
        </p:nvSpPr>
        <p:spPr/>
        <p:txBody>
          <a:bodyPr/>
          <a:lstStyle/>
          <a:p>
            <a:fld id="{EECC7194-A4D0-457B-9D3E-53681723AFF7}" type="slidenum">
              <a:rPr lang="en-US" smtClean="0"/>
              <a:t>24</a:t>
            </a:fld>
            <a:endParaRPr lang="en-US" dirty="0"/>
          </a:p>
        </p:txBody>
      </p:sp>
      <p:sp>
        <p:nvSpPr>
          <p:cNvPr id="4" name="Title 3"/>
          <p:cNvSpPr>
            <a:spLocks noGrp="1"/>
          </p:cNvSpPr>
          <p:nvPr>
            <p:ph type="title"/>
          </p:nvPr>
        </p:nvSpPr>
        <p:spPr/>
        <p:txBody>
          <a:bodyPr/>
          <a:lstStyle/>
          <a:p>
            <a:r>
              <a:rPr lang="en-US" dirty="0"/>
              <a:t>Part iii. How? </a:t>
            </a:r>
          </a:p>
        </p:txBody>
      </p:sp>
      <p:sp>
        <p:nvSpPr>
          <p:cNvPr id="5" name="Text Box 4"/>
          <p:cNvSpPr txBox="1"/>
          <p:nvPr/>
        </p:nvSpPr>
        <p:spPr>
          <a:xfrm>
            <a:off x="3734436" y="2535555"/>
            <a:ext cx="6840800" cy="2308324"/>
          </a:xfrm>
          <a:prstGeom prst="rect">
            <a:avLst/>
          </a:prstGeom>
          <a:noFill/>
        </p:spPr>
        <p:txBody>
          <a:bodyPr wrap="square" rtlCol="0">
            <a:spAutoFit/>
          </a:bodyPr>
          <a:lstStyle/>
          <a:p>
            <a:r>
              <a:rPr lang="en-US" sz="3600" dirty="0">
                <a:sym typeface="+mn-ea"/>
              </a:rPr>
              <a:t>Explore innovation opportunities</a:t>
            </a:r>
          </a:p>
          <a:p>
            <a:pPr marL="285750" indent="-285750">
              <a:buFont typeface="Arial" panose="020B0604020202090204" pitchFamily="34" charset="0"/>
              <a:buChar char="•"/>
            </a:pPr>
            <a:endParaRPr lang="en-US" dirty="0"/>
          </a:p>
          <a:p>
            <a:pPr marL="285750" indent="-285750">
              <a:buFont typeface="Arial" panose="020B0604020202020204" pitchFamily="34" charset="0"/>
              <a:buChar char="•"/>
            </a:pPr>
            <a:r>
              <a:rPr lang="en-US" altLang="zh-CN" dirty="0"/>
              <a:t>Develop trading strategy;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Compare them;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Performance show;</a:t>
            </a:r>
            <a:endParaRPr lang="zh-CN" altLang="en-US" dirty="0"/>
          </a:p>
        </p:txBody>
      </p:sp>
      <p:sp>
        <p:nvSpPr>
          <p:cNvPr id="8" name="Oval 7"/>
          <p:cNvSpPr/>
          <p:nvPr/>
        </p:nvSpPr>
        <p:spPr>
          <a:xfrm>
            <a:off x="1146810" y="3096260"/>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Strategies</a:t>
            </a:r>
            <a:endParaRPr lang="en-US" dirty="0"/>
          </a:p>
        </p:txBody>
      </p:sp>
      <p:sp>
        <p:nvSpPr>
          <p:cNvPr id="3" name="Text Placeholder 2"/>
          <p:cNvSpPr>
            <a:spLocks noGrp="1"/>
          </p:cNvSpPr>
          <p:nvPr>
            <p:ph type="body" sz="quarter" idx="12"/>
          </p:nvPr>
        </p:nvSpPr>
        <p:spPr/>
        <p:txBody>
          <a:bodyPr/>
          <a:lstStyle/>
          <a:p>
            <a:r>
              <a:rPr lang="en-US" altLang="zh-CN" b="1" dirty="0"/>
              <a:t>* </a:t>
            </a:r>
            <a:r>
              <a:rPr lang="en-US" altLang="zh-CN" b="1" u="sng" dirty="0">
                <a:hlinkClick r:id="rId3"/>
              </a:rPr>
              <a:t>How to develop a trading strategy?</a:t>
            </a:r>
            <a:endParaRPr lang="zh-CN" altLang="zh-CN" b="1" dirty="0"/>
          </a:p>
        </p:txBody>
      </p:sp>
      <p:sp>
        <p:nvSpPr>
          <p:cNvPr id="4" name="Slide Number Placeholder 3"/>
          <p:cNvSpPr>
            <a:spLocks noGrp="1"/>
          </p:cNvSpPr>
          <p:nvPr>
            <p:ph type="sldNum" sz="quarter" idx="11"/>
          </p:nvPr>
        </p:nvSpPr>
        <p:spPr/>
        <p:txBody>
          <a:bodyPr/>
          <a:lstStyle/>
          <a:p>
            <a:fld id="{EECC7194-A4D0-457B-9D3E-53681723AFF7}" type="slidenum">
              <a:rPr lang="en-US" noProof="0" smtClean="0"/>
              <a:t>25</a:t>
            </a:fld>
            <a:endParaRPr lang="en-US" noProof="0" dirty="0"/>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12" name="TextBox 11">
            <a:extLst>
              <a:ext uri="{FF2B5EF4-FFF2-40B4-BE49-F238E27FC236}">
                <a16:creationId xmlns:a16="http://schemas.microsoft.com/office/drawing/2014/main" id="{10E08393-84FC-4CA1-AB18-E4C099A4F62F}"/>
              </a:ext>
            </a:extLst>
          </p:cNvPr>
          <p:cNvSpPr txBox="1"/>
          <p:nvPr/>
        </p:nvSpPr>
        <p:spPr>
          <a:xfrm>
            <a:off x="429177" y="2825444"/>
            <a:ext cx="3918770" cy="3416320"/>
          </a:xfrm>
          <a:prstGeom prst="rect">
            <a:avLst/>
          </a:prstGeom>
          <a:noFill/>
        </p:spPr>
        <p:txBody>
          <a:bodyPr wrap="square" rtlCol="0">
            <a:spAutoFit/>
          </a:bodyPr>
          <a:lstStyle/>
          <a:p>
            <a:r>
              <a:rPr lang="en-US" altLang="zh-CN" b="1" i="1" dirty="0"/>
              <a:t>There are Various difficulties</a:t>
            </a:r>
            <a:endParaRPr lang="zh-CN" altLang="zh-CN" dirty="0"/>
          </a:p>
          <a:p>
            <a:r>
              <a:rPr lang="en-US" altLang="zh-CN" dirty="0"/>
              <a:t>- Scaling data to train the deep network.</a:t>
            </a:r>
            <a:br>
              <a:rPr lang="en-US" altLang="zh-CN" dirty="0"/>
            </a:br>
            <a:r>
              <a:rPr lang="en-US" altLang="zh-CN" dirty="0"/>
              <a:t>- Deciding on appropriate network architecture.</a:t>
            </a:r>
            <a:br>
              <a:rPr lang="en-US" altLang="zh-CN" dirty="0"/>
            </a:br>
            <a:r>
              <a:rPr lang="en-US" altLang="zh-CN" dirty="0"/>
              <a:t>- Tuning the hyperparameters of the network and optimization algorithm.</a:t>
            </a:r>
            <a:br>
              <a:rPr lang="en-US" altLang="zh-CN" dirty="0"/>
            </a:br>
            <a:r>
              <a:rPr lang="en-US" altLang="zh-CN" dirty="0"/>
              <a:t>- Dozens hyperparameters that affect the model.</a:t>
            </a:r>
            <a:br>
              <a:rPr lang="en-US" altLang="zh-CN" dirty="0"/>
            </a:br>
            <a:r>
              <a:rPr lang="en-US" altLang="zh-CN" dirty="0"/>
              <a:t>- Cost function.</a:t>
            </a:r>
            <a:br>
              <a:rPr lang="en-US" altLang="zh-CN" dirty="0"/>
            </a:br>
            <a:r>
              <a:rPr lang="en-US" altLang="zh-CN" dirty="0"/>
              <a:t>- Market data tends to be non-stationary</a:t>
            </a:r>
            <a:endParaRPr lang="en-US" dirty="0">
              <a:latin typeface="+mj-lt"/>
            </a:endParaRPr>
          </a:p>
        </p:txBody>
      </p:sp>
      <p:pic>
        <p:nvPicPr>
          <p:cNvPr id="13" name="Picture 12">
            <a:extLst>
              <a:ext uri="{FF2B5EF4-FFF2-40B4-BE49-F238E27FC236}">
                <a16:creationId xmlns:a16="http://schemas.microsoft.com/office/drawing/2014/main" id="{E15F4AB4-7C4A-4AC8-BC61-370C6E04DD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40548" y="1992934"/>
            <a:ext cx="5274310" cy="2026920"/>
          </a:xfrm>
          <a:prstGeom prst="rect">
            <a:avLst/>
          </a:prstGeom>
          <a:noFill/>
          <a:ln>
            <a:noFill/>
          </a:ln>
        </p:spPr>
      </p:pic>
      <p:pic>
        <p:nvPicPr>
          <p:cNvPr id="14" name="Picture 13">
            <a:extLst>
              <a:ext uri="{FF2B5EF4-FFF2-40B4-BE49-F238E27FC236}">
                <a16:creationId xmlns:a16="http://schemas.microsoft.com/office/drawing/2014/main" id="{D6CBB3C9-2F5A-4181-8938-81B01F6E3BC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740548" y="4247145"/>
            <a:ext cx="5274310" cy="237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26</a:t>
            </a:fld>
            <a:endParaRPr lang="en-US" dirty="0"/>
          </a:p>
        </p:txBody>
      </p:sp>
      <p:sp>
        <p:nvSpPr>
          <p:cNvPr id="4" name="Title 3"/>
          <p:cNvSpPr>
            <a:spLocks noGrp="1"/>
          </p:cNvSpPr>
          <p:nvPr>
            <p:ph type="title"/>
          </p:nvPr>
        </p:nvSpPr>
        <p:spPr>
          <a:xfrm>
            <a:off x="684000" y="808186"/>
            <a:ext cx="9481404" cy="370166"/>
          </a:xfrm>
        </p:spPr>
        <p:txBody>
          <a:bodyPr/>
          <a:lstStyle/>
          <a:p>
            <a:r>
              <a:rPr lang="en-US" altLang="zh-CN" dirty="0"/>
              <a:t>How do  you compare different systems?</a:t>
            </a:r>
            <a:endParaRPr lang="en-US" dirty="0"/>
          </a:p>
        </p:txBody>
      </p:sp>
      <p:sp>
        <p:nvSpPr>
          <p:cNvPr id="8" name="TextBox 7"/>
          <p:cNvSpPr txBox="1"/>
          <p:nvPr/>
        </p:nvSpPr>
        <p:spPr>
          <a:xfrm>
            <a:off x="6805333" y="1992934"/>
            <a:ext cx="3918770" cy="3693319"/>
          </a:xfrm>
          <a:prstGeom prst="rect">
            <a:avLst/>
          </a:prstGeom>
          <a:noFill/>
        </p:spPr>
        <p:txBody>
          <a:bodyPr wrap="square" rtlCol="0">
            <a:spAutoFit/>
          </a:bodyPr>
          <a:lstStyle/>
          <a:p>
            <a:r>
              <a:rPr lang="en-US" altLang="zh-CN"/>
              <a:t>Some back-tester provides you with the following metrics to quantify your system’s performance. These set of metrics are not exhaustive, but they’re a good place to start:</a:t>
            </a:r>
            <a:endParaRPr lang="zh-CN" altLang="zh-CN"/>
          </a:p>
          <a:p>
            <a:pPr marL="285750" lvl="0" indent="-285750">
              <a:buFont typeface="Arial" panose="020B0604020202020204" pitchFamily="34" charset="0"/>
              <a:buChar char="•"/>
            </a:pPr>
            <a:r>
              <a:rPr lang="en-US" altLang="zh-CN"/>
              <a:t>Total Return</a:t>
            </a:r>
            <a:endParaRPr lang="zh-CN" altLang="zh-CN"/>
          </a:p>
          <a:p>
            <a:pPr marL="285750" lvl="0" indent="-285750">
              <a:buFont typeface="Arial" panose="020B0604020202020204" pitchFamily="34" charset="0"/>
              <a:buChar char="•"/>
            </a:pPr>
            <a:r>
              <a:rPr lang="en-US" altLang="zh-CN"/>
              <a:t>Annualized Return</a:t>
            </a:r>
            <a:endParaRPr lang="zh-CN" altLang="zh-CN"/>
          </a:p>
          <a:p>
            <a:pPr marL="285750" lvl="0" indent="-285750">
              <a:buFont typeface="Arial" panose="020B0604020202020204" pitchFamily="34" charset="0"/>
              <a:buChar char="•"/>
            </a:pPr>
            <a:r>
              <a:rPr lang="en-US" altLang="zh-CN"/>
              <a:t>Annualized Volatility</a:t>
            </a:r>
            <a:endParaRPr lang="zh-CN" altLang="zh-CN"/>
          </a:p>
          <a:p>
            <a:pPr marL="285750" lvl="0" indent="-285750">
              <a:buFont typeface="Arial" panose="020B0604020202020204" pitchFamily="34" charset="0"/>
              <a:buChar char="•"/>
            </a:pPr>
            <a:r>
              <a:rPr lang="en-US" altLang="zh-CN"/>
              <a:t>Sharpe Ratio</a:t>
            </a:r>
            <a:endParaRPr lang="zh-CN" altLang="zh-CN"/>
          </a:p>
          <a:p>
            <a:pPr marL="285750" lvl="0" indent="-285750">
              <a:buFont typeface="Arial" panose="020B0604020202020204" pitchFamily="34" charset="0"/>
              <a:buChar char="•"/>
            </a:pPr>
            <a:r>
              <a:rPr lang="en-US" altLang="zh-CN"/>
              <a:t>Sortino Ratio</a:t>
            </a:r>
            <a:endParaRPr lang="zh-CN" altLang="zh-CN"/>
          </a:p>
          <a:p>
            <a:pPr marL="285750" lvl="0" indent="-285750">
              <a:buFont typeface="Arial" panose="020B0604020202020204" pitchFamily="34" charset="0"/>
              <a:buChar char="•"/>
            </a:pPr>
            <a:r>
              <a:rPr lang="en-US" altLang="zh-CN"/>
              <a:t>Maximum Drawdown</a:t>
            </a:r>
            <a:endParaRPr lang="zh-CN" altLang="zh-CN"/>
          </a:p>
          <a:p>
            <a:pPr marL="285750" lvl="0" indent="-285750">
              <a:buFont typeface="Arial" panose="020B0604020202020204" pitchFamily="34" charset="0"/>
              <a:buChar char="•"/>
            </a:pPr>
            <a:r>
              <a:rPr lang="en-US" altLang="zh-CN"/>
              <a:t>% Profitability</a:t>
            </a:r>
            <a:endParaRPr lang="zh-CN" altLang="zh-CN"/>
          </a:p>
          <a:p>
            <a:pPr marL="285750" lvl="0" indent="-285750">
              <a:buFont typeface="Arial" panose="020B0604020202020204" pitchFamily="34" charset="0"/>
              <a:buChar char="•"/>
            </a:pPr>
            <a:r>
              <a:rPr lang="en-US" altLang="zh-CN"/>
              <a:t>Profit Factor</a:t>
            </a:r>
            <a:endParaRPr lang="zh-CN" altLang="zh-CN" dirty="0"/>
          </a:p>
        </p:txBody>
      </p:sp>
      <p:sp>
        <p:nvSpPr>
          <p:cNvPr id="11" name="Text Placeholder 1"/>
          <p:cNvSpPr>
            <a:spLocks noGrp="1"/>
          </p:cNvSpPr>
          <p:nvPr>
            <p:ph type="body" sz="quarter" idx="12"/>
          </p:nvPr>
        </p:nvSpPr>
        <p:spPr>
          <a:xfrm>
            <a:off x="684213" y="1405643"/>
            <a:ext cx="7559675" cy="360000"/>
          </a:xfrm>
        </p:spPr>
        <p:txBody>
          <a:bodyPr/>
          <a:lstStyle/>
          <a:p>
            <a:r>
              <a:rPr lang="en-US" b="1" dirty="0"/>
              <a:t>Strategies comparison</a:t>
            </a:r>
            <a:endParaRPr lang="en-US" dirty="0"/>
          </a:p>
        </p:txBody>
      </p:sp>
      <p:pic>
        <p:nvPicPr>
          <p:cNvPr id="12" name="Picture 11">
            <a:extLst>
              <a:ext uri="{FF2B5EF4-FFF2-40B4-BE49-F238E27FC236}">
                <a16:creationId xmlns:a16="http://schemas.microsoft.com/office/drawing/2014/main" id="{CBFB0BF3-B8F5-47B4-97D2-5919F1B5B7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000" y="2299295"/>
            <a:ext cx="5274310" cy="1889760"/>
          </a:xfrm>
          <a:prstGeom prst="rect">
            <a:avLst/>
          </a:prstGeom>
          <a:noFill/>
          <a:ln>
            <a:noFill/>
          </a:ln>
        </p:spPr>
      </p:pic>
      <p:sp>
        <p:nvSpPr>
          <p:cNvPr id="6" name="Rectangle 5">
            <a:extLst>
              <a:ext uri="{FF2B5EF4-FFF2-40B4-BE49-F238E27FC236}">
                <a16:creationId xmlns:a16="http://schemas.microsoft.com/office/drawing/2014/main" id="{CD9B60DA-6E2F-4883-B025-C65AF9EA97C0}"/>
              </a:ext>
            </a:extLst>
          </p:cNvPr>
          <p:cNvSpPr/>
          <p:nvPr/>
        </p:nvSpPr>
        <p:spPr>
          <a:xfrm>
            <a:off x="1134487" y="5083025"/>
            <a:ext cx="4685898" cy="369332"/>
          </a:xfrm>
          <a:prstGeom prst="rect">
            <a:avLst/>
          </a:prstGeom>
        </p:spPr>
        <p:txBody>
          <a:bodyPr wrap="non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You can read in detail about them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rPr>
              <a:t>here</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itting at a table&#10;&#10;Description automatically generated"/>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8" name="Rectangle 7"/>
          <p:cNvSpPr/>
          <p:nvPr/>
        </p:nvSpPr>
        <p:spPr>
          <a:xfrm>
            <a:off x="180000" y="16496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pPr lvl="0"/>
            <a:r>
              <a:rPr lang="en-US" altLang="zh-CN" dirty="0"/>
              <a:t>Performance of  DL  in finance:</a:t>
            </a:r>
            <a:endParaRPr lang="zh-CN" altLang="zh-CN" dirty="0"/>
          </a:p>
        </p:txBody>
      </p:sp>
      <p:sp>
        <p:nvSpPr>
          <p:cNvPr id="4" name="Slide Number Placeholder 3"/>
          <p:cNvSpPr>
            <a:spLocks noGrp="1"/>
          </p:cNvSpPr>
          <p:nvPr>
            <p:ph type="sldNum" sz="quarter" idx="11"/>
          </p:nvPr>
        </p:nvSpPr>
        <p:spPr/>
        <p:txBody>
          <a:bodyPr/>
          <a:lstStyle/>
          <a:p>
            <a:fld id="{EECC7194-A4D0-457B-9D3E-53681723AFF7}" type="slidenum">
              <a:rPr lang="en-US" smtClean="0"/>
              <a:t>27</a:t>
            </a:fld>
            <a:endParaRPr lang="en-US" dirty="0"/>
          </a:p>
        </p:txBody>
      </p:sp>
      <p:sp>
        <p:nvSpPr>
          <p:cNvPr id="9"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11" name="Picture 10">
            <a:extLst>
              <a:ext uri="{FF2B5EF4-FFF2-40B4-BE49-F238E27FC236}">
                <a16:creationId xmlns:a16="http://schemas.microsoft.com/office/drawing/2014/main" id="{72B65455-E15C-4B4E-AE60-7E98E9D0F2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06845" y="1295972"/>
            <a:ext cx="5274310" cy="2029460"/>
          </a:xfrm>
          <a:prstGeom prst="rect">
            <a:avLst/>
          </a:prstGeom>
          <a:noFill/>
          <a:ln>
            <a:noFill/>
          </a:ln>
        </p:spPr>
      </p:pic>
      <p:pic>
        <p:nvPicPr>
          <p:cNvPr id="14" name="Picture 13">
            <a:extLst>
              <a:ext uri="{FF2B5EF4-FFF2-40B4-BE49-F238E27FC236}">
                <a16:creationId xmlns:a16="http://schemas.microsoft.com/office/drawing/2014/main" id="{91EDF634-2E37-4180-A65C-5E76D9C00C7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1698" y="1658557"/>
            <a:ext cx="4743450" cy="3333750"/>
          </a:xfrm>
          <a:prstGeom prst="rect">
            <a:avLst/>
          </a:prstGeom>
          <a:noFill/>
          <a:ln>
            <a:noFill/>
          </a:ln>
        </p:spPr>
      </p:pic>
      <p:pic>
        <p:nvPicPr>
          <p:cNvPr id="16" name="Picture 15">
            <a:extLst>
              <a:ext uri="{FF2B5EF4-FFF2-40B4-BE49-F238E27FC236}">
                <a16:creationId xmlns:a16="http://schemas.microsoft.com/office/drawing/2014/main" id="{E60F1219-8C54-4F9A-B88C-D9D7C3C9F75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606845" y="3685254"/>
            <a:ext cx="5274310" cy="25565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itting at a table&#10;&#10;Description automatically generated"/>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8" name="Rectangle 7"/>
          <p:cNvSpPr/>
          <p:nvPr/>
        </p:nvSpPr>
        <p:spPr>
          <a:xfrm>
            <a:off x="180000" y="0"/>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785354" y="416346"/>
            <a:ext cx="6528556" cy="360000"/>
          </a:xfrm>
        </p:spPr>
        <p:txBody>
          <a:bodyPr/>
          <a:lstStyle/>
          <a:p>
            <a:pPr lvl="0"/>
            <a:r>
              <a:rPr lang="en-US" altLang="zh-CN" dirty="0"/>
              <a:t>Performance of  DL  </a:t>
            </a:r>
            <a:br>
              <a:rPr lang="en-US" altLang="zh-CN" dirty="0"/>
            </a:br>
            <a:r>
              <a:rPr lang="en-US" altLang="zh-CN" dirty="0"/>
              <a:t>in finance:</a:t>
            </a:r>
            <a:endParaRPr lang="zh-CN" altLang="zh-CN" dirty="0"/>
          </a:p>
        </p:txBody>
      </p:sp>
      <p:sp>
        <p:nvSpPr>
          <p:cNvPr id="4" name="Slide Number Placeholder 3"/>
          <p:cNvSpPr>
            <a:spLocks noGrp="1"/>
          </p:cNvSpPr>
          <p:nvPr>
            <p:ph type="sldNum" sz="quarter" idx="11"/>
          </p:nvPr>
        </p:nvSpPr>
        <p:spPr/>
        <p:txBody>
          <a:bodyPr/>
          <a:lstStyle/>
          <a:p>
            <a:fld id="{EECC7194-A4D0-457B-9D3E-53681723AFF7}" type="slidenum">
              <a:rPr lang="en-US" smtClean="0"/>
              <a:t>28</a:t>
            </a:fld>
            <a:endParaRPr lang="en-US" dirty="0"/>
          </a:p>
        </p:txBody>
      </p:sp>
      <p:sp>
        <p:nvSpPr>
          <p:cNvPr id="9"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10" name="Picture 9">
            <a:extLst>
              <a:ext uri="{FF2B5EF4-FFF2-40B4-BE49-F238E27FC236}">
                <a16:creationId xmlns:a16="http://schemas.microsoft.com/office/drawing/2014/main" id="{E247131C-30CC-4AA4-8030-6D8F906726E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7311" y="494776"/>
            <a:ext cx="3926972" cy="5426024"/>
          </a:xfrm>
          <a:prstGeom prst="rect">
            <a:avLst/>
          </a:prstGeom>
          <a:noFill/>
          <a:ln>
            <a:noFill/>
          </a:ln>
        </p:spPr>
      </p:pic>
      <p:sp>
        <p:nvSpPr>
          <p:cNvPr id="2" name="Rectangle 1">
            <a:extLst>
              <a:ext uri="{FF2B5EF4-FFF2-40B4-BE49-F238E27FC236}">
                <a16:creationId xmlns:a16="http://schemas.microsoft.com/office/drawing/2014/main" id="{E0E74496-6673-4661-B76C-C8E230543C89}"/>
              </a:ext>
            </a:extLst>
          </p:cNvPr>
          <p:cNvSpPr/>
          <p:nvPr/>
        </p:nvSpPr>
        <p:spPr>
          <a:xfrm>
            <a:off x="1014186" y="5998101"/>
            <a:ext cx="6070893" cy="369332"/>
          </a:xfrm>
          <a:prstGeom prst="rect">
            <a:avLst/>
          </a:prstGeom>
        </p:spPr>
        <p:txBody>
          <a:bodyPr wrap="none">
            <a:spAutoFit/>
          </a:bodyPr>
          <a:lstStyle/>
          <a:p>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It seems very exciting from the above introduction.</a:t>
            </a:r>
            <a:endParaRPr lang="zh-CN"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12" name="Picture 11">
            <a:extLst>
              <a:ext uri="{FF2B5EF4-FFF2-40B4-BE49-F238E27FC236}">
                <a16:creationId xmlns:a16="http://schemas.microsoft.com/office/drawing/2014/main" id="{C4C3474F-F6DA-4CB5-AA6F-1EDD224F41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636466" y="1540553"/>
            <a:ext cx="4826332" cy="4302946"/>
          </a:xfrm>
          <a:prstGeom prst="rect">
            <a:avLst/>
          </a:prstGeom>
          <a:noFill/>
          <a:ln>
            <a:noFill/>
          </a:ln>
        </p:spPr>
      </p:pic>
    </p:spTree>
    <p:extLst>
      <p:ext uri="{BB962C8B-B14F-4D97-AF65-F5344CB8AC3E}">
        <p14:creationId xmlns:p14="http://schemas.microsoft.com/office/powerpoint/2010/main" val="135693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000" y="1405643"/>
            <a:ext cx="8566791" cy="360000"/>
          </a:xfrm>
        </p:spPr>
        <p:txBody>
          <a:bodyPr/>
          <a:lstStyle/>
          <a:p>
            <a:r>
              <a:rPr lang="en-US" altLang="zh-CN" b="1" dirty="0"/>
              <a:t>Sometimes, </a:t>
            </a:r>
            <a:r>
              <a:rPr lang="en-US" altLang="zh-CN" u="sng" dirty="0">
                <a:hlinkClick r:id="rId2"/>
              </a:rPr>
              <a:t>DL network was prone to overfitting in short-time</a:t>
            </a:r>
            <a:r>
              <a:rPr lang="en-US" altLang="zh-CN" dirty="0"/>
              <a:t>, </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29</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BUT</a:t>
            </a:r>
            <a:endParaRPr lang="zh-CN" altLang="en-US" dirty="0"/>
          </a:p>
        </p:txBody>
      </p:sp>
      <p:sp>
        <p:nvSpPr>
          <p:cNvPr id="6" name="Rectangle 5">
            <a:extLst>
              <a:ext uri="{FF2B5EF4-FFF2-40B4-BE49-F238E27FC236}">
                <a16:creationId xmlns:a16="http://schemas.microsoft.com/office/drawing/2014/main" id="{22450F3E-35E8-4F53-B115-F34CD33F557D}"/>
              </a:ext>
            </a:extLst>
          </p:cNvPr>
          <p:cNvSpPr/>
          <p:nvPr/>
        </p:nvSpPr>
        <p:spPr>
          <a:xfrm>
            <a:off x="6815847" y="2979384"/>
            <a:ext cx="3965642" cy="1477328"/>
          </a:xfrm>
          <a:prstGeom prst="rect">
            <a:avLst/>
          </a:prstGeom>
          <a:solidFill>
            <a:srgbClr val="00B050"/>
          </a:solidFill>
        </p:spPr>
        <p:txBody>
          <a:bodyPr wrap="square">
            <a:spAutoFit/>
          </a:bodyPr>
          <a:lstStyle/>
          <a:p>
            <a:r>
              <a:rPr lang="en-US" altLang="zh-CN"/>
              <a:t>meaning it learned patterns in the train data very well but failed to make any meaningful predictions on test data. Accuracy was as good as a random guess.</a:t>
            </a:r>
            <a:endParaRPr lang="zh-CN" altLang="zh-CN" dirty="0"/>
          </a:p>
        </p:txBody>
      </p:sp>
      <p:pic>
        <p:nvPicPr>
          <p:cNvPr id="8" name="Picture 7">
            <a:extLst>
              <a:ext uri="{FF2B5EF4-FFF2-40B4-BE49-F238E27FC236}">
                <a16:creationId xmlns:a16="http://schemas.microsoft.com/office/drawing/2014/main" id="{93DA2FE1-6A14-44D0-8E64-C506105ECC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0819" y="1992934"/>
            <a:ext cx="5274310" cy="2204720"/>
          </a:xfrm>
          <a:prstGeom prst="rect">
            <a:avLst/>
          </a:prstGeom>
          <a:noFill/>
          <a:ln>
            <a:noFill/>
          </a:ln>
        </p:spPr>
      </p:pic>
      <p:pic>
        <p:nvPicPr>
          <p:cNvPr id="9" name="Picture 8">
            <a:extLst>
              <a:ext uri="{FF2B5EF4-FFF2-40B4-BE49-F238E27FC236}">
                <a16:creationId xmlns:a16="http://schemas.microsoft.com/office/drawing/2014/main" id="{B6452E83-8ABE-469C-908C-7B06C21271D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62121" y="4424945"/>
            <a:ext cx="5274310" cy="2131695"/>
          </a:xfrm>
          <a:prstGeom prst="rect">
            <a:avLst/>
          </a:prstGeom>
          <a:noFill/>
          <a:ln>
            <a:noFill/>
          </a:ln>
        </p:spPr>
      </p:pic>
      <p:sp>
        <p:nvSpPr>
          <p:cNvPr id="10" name="Rectangle 9">
            <a:extLst>
              <a:ext uri="{FF2B5EF4-FFF2-40B4-BE49-F238E27FC236}">
                <a16:creationId xmlns:a16="http://schemas.microsoft.com/office/drawing/2014/main" id="{1960BCE4-CFE8-4660-BDBF-544B4D68E4AF}"/>
              </a:ext>
            </a:extLst>
          </p:cNvPr>
          <p:cNvSpPr/>
          <p:nvPr/>
        </p:nvSpPr>
        <p:spPr>
          <a:xfrm>
            <a:off x="6815847" y="5226465"/>
            <a:ext cx="4108528" cy="523220"/>
          </a:xfrm>
          <a:prstGeom prst="rect">
            <a:avLst/>
          </a:prstGeom>
        </p:spPr>
        <p:txBody>
          <a:bodyPr wrap="square">
            <a:spAutoFit/>
          </a:bodyPr>
          <a:lstStyle/>
          <a:p>
            <a:r>
              <a:rPr lang="en-US" altLang="zh-CN" sz="1400" dirty="0">
                <a:latin typeface="等线" panose="02010600030101010101" pitchFamily="2" charset="-122"/>
                <a:cs typeface="Times New Roman" panose="02020603050405020304" pitchFamily="18" charset="0"/>
              </a:rPr>
              <a:t>DL network was prone to overfitting in predicting the next day/week price</a:t>
            </a:r>
            <a:endParaRPr lang="zh-CN" altLang="en-US" sz="1400" dirty="0"/>
          </a:p>
        </p:txBody>
      </p:sp>
    </p:spTree>
    <p:extLst>
      <p:ext uri="{BB962C8B-B14F-4D97-AF65-F5344CB8AC3E}">
        <p14:creationId xmlns:p14="http://schemas.microsoft.com/office/powerpoint/2010/main" val="178415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a:t>
            </a:r>
            <a:r>
              <a:rPr lang="en-US" altLang="zh-CN" dirty="0"/>
              <a:t>What</a:t>
            </a:r>
            <a:r>
              <a:rPr lang="zh-CN" altLang="en-US" dirty="0"/>
              <a:t>？</a:t>
            </a:r>
            <a:endParaRPr lang="en-US" dirty="0"/>
          </a:p>
        </p:txBody>
      </p:sp>
      <p:sp>
        <p:nvSpPr>
          <p:cNvPr id="4" name="Slide Number Placeholder 3"/>
          <p:cNvSpPr>
            <a:spLocks noGrp="1"/>
          </p:cNvSpPr>
          <p:nvPr>
            <p:ph type="sldNum" sz="quarter" idx="11"/>
          </p:nvPr>
        </p:nvSpPr>
        <p:spPr/>
        <p:txBody>
          <a:bodyPr/>
          <a:lstStyle/>
          <a:p>
            <a:fld id="{EECC7194-A4D0-457B-9D3E-53681723AFF7}" type="slidenum">
              <a:rPr lang="en-US" noProof="0" smtClean="0"/>
              <a:t>3</a:t>
            </a:fld>
            <a:endParaRPr lang="en-US" noProof="0" dirty="0"/>
          </a:p>
        </p:txBody>
      </p:sp>
      <p:pic>
        <p:nvPicPr>
          <p:cNvPr id="10" name="Picture 9" descr="A drawing of a cartoon character&#10;&#10;Description automatically generated">
            <a:extLst>
              <a:ext uri="{FF2B5EF4-FFF2-40B4-BE49-F238E27FC236}">
                <a16:creationId xmlns:a16="http://schemas.microsoft.com/office/drawing/2014/main" id="{33023ACB-E2C2-48B0-B4C1-83A6E54802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57919" y="2211084"/>
            <a:ext cx="4581750" cy="4030680"/>
          </a:xfrm>
          <a:prstGeom prst="rect">
            <a:avLst/>
          </a:prstGeom>
        </p:spPr>
      </p:pic>
      <p:sp>
        <p:nvSpPr>
          <p:cNvPr id="11" name="TextBox 10">
            <a:extLst>
              <a:ext uri="{FF2B5EF4-FFF2-40B4-BE49-F238E27FC236}">
                <a16:creationId xmlns:a16="http://schemas.microsoft.com/office/drawing/2014/main" id="{06A1D82C-1B81-4A94-B339-AEFEBC41B545}"/>
              </a:ext>
            </a:extLst>
          </p:cNvPr>
          <p:cNvSpPr txBox="1"/>
          <p:nvPr/>
        </p:nvSpPr>
        <p:spPr>
          <a:xfrm>
            <a:off x="3357919" y="6401973"/>
            <a:ext cx="4581750" cy="230832"/>
          </a:xfrm>
          <a:prstGeom prst="rect">
            <a:avLst/>
          </a:prstGeom>
          <a:noFill/>
        </p:spPr>
        <p:txBody>
          <a:bodyPr wrap="square" rtlCol="0">
            <a:spAutoFit/>
          </a:bodyPr>
          <a:lstStyle/>
          <a:p>
            <a:r>
              <a:rPr lang="zh-CN" altLang="en-US" sz="900">
                <a:hlinkClick r:id="rId4" tooltip="https://commons.wikimedia.org/wiki/File:1.20.2_Russian_road_sign.svg"/>
              </a:rPr>
              <a:t>This Photo</a:t>
            </a:r>
            <a:r>
              <a:rPr lang="zh-CN" altLang="en-US" sz="900"/>
              <a:t> by Unknown Author is licensed under </a:t>
            </a:r>
            <a:r>
              <a:rPr lang="zh-CN" altLang="en-US" sz="900">
                <a:hlinkClick r:id="rId5" tooltip="https://creativecommons.org/licenses/by-sa/3.0/"/>
              </a:rPr>
              <a:t>CC BY-SA</a:t>
            </a:r>
            <a:endParaRPr lang="zh-CN" altLang="en-US" sz="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30</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And…</a:t>
            </a:r>
            <a:br>
              <a:rPr lang="zh-CN" altLang="zh-CN" dirty="0"/>
            </a:br>
            <a:r>
              <a:rPr lang="en-US" altLang="zh-CN" dirty="0"/>
              <a:t>YOU NEVER KNOWN!</a:t>
            </a:r>
            <a:br>
              <a:rPr lang="zh-CN" altLang="zh-CN" dirty="0"/>
            </a:br>
            <a:endParaRPr lang="zh-CN" altLang="en-US" dirty="0"/>
          </a:p>
        </p:txBody>
      </p:sp>
      <p:sp>
        <p:nvSpPr>
          <p:cNvPr id="6" name="Rectangle 5">
            <a:extLst>
              <a:ext uri="{FF2B5EF4-FFF2-40B4-BE49-F238E27FC236}">
                <a16:creationId xmlns:a16="http://schemas.microsoft.com/office/drawing/2014/main" id="{22450F3E-35E8-4F53-B115-F34CD33F557D}"/>
              </a:ext>
            </a:extLst>
          </p:cNvPr>
          <p:cNvSpPr/>
          <p:nvPr/>
        </p:nvSpPr>
        <p:spPr>
          <a:xfrm>
            <a:off x="5842792" y="808186"/>
            <a:ext cx="4802415" cy="646331"/>
          </a:xfrm>
          <a:prstGeom prst="rect">
            <a:avLst/>
          </a:prstGeom>
          <a:solidFill>
            <a:srgbClr val="00B050"/>
          </a:solidFill>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Over the years, the </a:t>
            </a:r>
            <a:r>
              <a:rPr lang="en-US" altLang="zh-CN" b="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Black Swan </a:t>
            </a:r>
            <a:r>
              <a:rPr lang="en-US" altLang="zh-CN" dirty="0">
                <a:latin typeface="宋体" panose="02010600030101010101" pitchFamily="2" charset="-122"/>
                <a:ea typeface="宋体" panose="02010600030101010101" pitchFamily="2" charset="-122"/>
                <a:cs typeface="宋体" panose="02010600030101010101" pitchFamily="2" charset="-122"/>
              </a:rPr>
              <a:t>incident has occurred from time to time.</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15" name="Picture 14">
            <a:extLst>
              <a:ext uri="{FF2B5EF4-FFF2-40B4-BE49-F238E27FC236}">
                <a16:creationId xmlns:a16="http://schemas.microsoft.com/office/drawing/2014/main" id="{3C150AE8-C4D8-4200-94F8-D43F486FB12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1050" y="1864038"/>
            <a:ext cx="5238750" cy="4648200"/>
          </a:xfrm>
          <a:prstGeom prst="rect">
            <a:avLst/>
          </a:prstGeom>
          <a:noFill/>
          <a:ln>
            <a:noFill/>
          </a:ln>
        </p:spPr>
      </p:pic>
      <p:pic>
        <p:nvPicPr>
          <p:cNvPr id="17" name="Picture 16">
            <a:extLst>
              <a:ext uri="{FF2B5EF4-FFF2-40B4-BE49-F238E27FC236}">
                <a16:creationId xmlns:a16="http://schemas.microsoft.com/office/drawing/2014/main" id="{3736DC68-A21B-4753-9DF4-3D87EEF669B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80873" y="1864038"/>
            <a:ext cx="5274310" cy="4485005"/>
          </a:xfrm>
          <a:prstGeom prst="rect">
            <a:avLst/>
          </a:prstGeom>
          <a:noFill/>
          <a:ln>
            <a:noFill/>
          </a:ln>
        </p:spPr>
      </p:pic>
      <p:sp>
        <p:nvSpPr>
          <p:cNvPr id="18" name="Rectangle 17">
            <a:extLst>
              <a:ext uri="{FF2B5EF4-FFF2-40B4-BE49-F238E27FC236}">
                <a16:creationId xmlns:a16="http://schemas.microsoft.com/office/drawing/2014/main" id="{C72850A5-4009-498F-BCC0-EB8D3CE60DA5}"/>
              </a:ext>
            </a:extLst>
          </p:cNvPr>
          <p:cNvSpPr/>
          <p:nvPr/>
        </p:nvSpPr>
        <p:spPr>
          <a:xfrm>
            <a:off x="568054" y="5410767"/>
            <a:ext cx="4088810" cy="830997"/>
          </a:xfrm>
          <a:prstGeom prst="rect">
            <a:avLst/>
          </a:prstGeom>
        </p:spPr>
        <p:txBody>
          <a:bodyPr wrap="square">
            <a:spAutoFit/>
          </a:bodyPr>
          <a:lstStyle/>
          <a:p>
            <a:r>
              <a:rPr lang="en-US" altLang="zh-CN" sz="1600" dirty="0">
                <a:highlight>
                  <a:srgbClr val="FF0000"/>
                </a:highlight>
                <a:latin typeface="等线" panose="02010600030101010101" pitchFamily="2" charset="-122"/>
                <a:cs typeface="Times New Roman" panose="02020603050405020304" pitchFamily="18" charset="0"/>
              </a:rPr>
              <a:t>@April 20th 2020 , Negative crude oil futures prices that have never happened in history</a:t>
            </a:r>
            <a:endParaRPr lang="zh-CN" altLang="en-US" sz="1600" dirty="0">
              <a:highlight>
                <a:srgbClr val="FF0000"/>
              </a:highlight>
            </a:endParaRPr>
          </a:p>
        </p:txBody>
      </p:sp>
      <p:sp>
        <p:nvSpPr>
          <p:cNvPr id="19" name="Rectangle 18">
            <a:extLst>
              <a:ext uri="{FF2B5EF4-FFF2-40B4-BE49-F238E27FC236}">
                <a16:creationId xmlns:a16="http://schemas.microsoft.com/office/drawing/2014/main" id="{A1449B4F-F096-46AE-BD6A-091115DEDF17}"/>
              </a:ext>
            </a:extLst>
          </p:cNvPr>
          <p:cNvSpPr/>
          <p:nvPr/>
        </p:nvSpPr>
        <p:spPr>
          <a:xfrm>
            <a:off x="7110075" y="6241764"/>
            <a:ext cx="2967479" cy="369332"/>
          </a:xfrm>
          <a:prstGeom prst="rect">
            <a:avLst/>
          </a:prstGeom>
        </p:spPr>
        <p:txBody>
          <a:bodyPr wrap="none">
            <a:spAutoFit/>
          </a:bodyPr>
          <a:lstStyle/>
          <a:p>
            <a:r>
              <a:rPr lang="en-US" altLang="zh-CN" b="1" i="1" dirty="0">
                <a:highlight>
                  <a:srgbClr val="FF0000"/>
                </a:highlight>
              </a:rPr>
              <a:t>Three times a week Fuse</a:t>
            </a:r>
            <a:r>
              <a:rPr lang="en-US" altLang="zh-CN" dirty="0">
                <a:highlight>
                  <a:srgbClr val="FF0000"/>
                </a:highlight>
              </a:rPr>
              <a:t>.</a:t>
            </a:r>
            <a:endParaRPr lang="zh-CN" altLang="zh-CN" dirty="0">
              <a:highlight>
                <a:srgbClr val="FF0000"/>
              </a:highlight>
            </a:endParaRPr>
          </a:p>
        </p:txBody>
      </p:sp>
    </p:spTree>
    <p:extLst>
      <p:ext uri="{BB962C8B-B14F-4D97-AF65-F5344CB8AC3E}">
        <p14:creationId xmlns:p14="http://schemas.microsoft.com/office/powerpoint/2010/main" val="1594044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9E9D92-0D96-4E68-BD55-F244C9E4A641}"/>
              </a:ext>
            </a:extLst>
          </p:cNvPr>
          <p:cNvSpPr>
            <a:spLocks noGrp="1"/>
          </p:cNvSpPr>
          <p:nvPr>
            <p:ph type="sldNum" sz="quarter" idx="11"/>
          </p:nvPr>
        </p:nvSpPr>
        <p:spPr/>
        <p:txBody>
          <a:bodyPr/>
          <a:lstStyle/>
          <a:p>
            <a:fld id="{EECC7194-A4D0-457B-9D3E-53681723AFF7}" type="slidenum">
              <a:rPr lang="en-US" noProof="0" smtClean="0"/>
              <a:t>31</a:t>
            </a:fld>
            <a:endParaRPr lang="en-US" noProof="0" dirty="0"/>
          </a:p>
        </p:txBody>
      </p:sp>
      <p:sp>
        <p:nvSpPr>
          <p:cNvPr id="4" name="Text Placeholder 3">
            <a:extLst>
              <a:ext uri="{FF2B5EF4-FFF2-40B4-BE49-F238E27FC236}">
                <a16:creationId xmlns:a16="http://schemas.microsoft.com/office/drawing/2014/main" id="{77F0B371-B454-4619-8904-880C24F1E18E}"/>
              </a:ext>
            </a:extLst>
          </p:cNvPr>
          <p:cNvSpPr>
            <a:spLocks noGrp="1"/>
          </p:cNvSpPr>
          <p:nvPr>
            <p:ph type="body" sz="quarter" idx="13"/>
          </p:nvPr>
        </p:nvSpPr>
        <p:spPr/>
        <p:txBody>
          <a:bodyPr/>
          <a:lstStyle/>
          <a:p>
            <a:r>
              <a:rPr lang="en-US" altLang="zh-CN" sz="1800" dirty="0"/>
              <a:t>The existence of irrational traders makes price bubbles inevitable, and sometimes causes various tramples due to excessive panic in the market.</a:t>
            </a:r>
            <a:endParaRPr lang="zh-CN" altLang="zh-CN" sz="1800" dirty="0"/>
          </a:p>
          <a:p>
            <a:endParaRPr lang="zh-CN" altLang="en-US" dirty="0"/>
          </a:p>
        </p:txBody>
      </p:sp>
      <p:sp>
        <p:nvSpPr>
          <p:cNvPr id="5" name="Text Placeholder 4">
            <a:extLst>
              <a:ext uri="{FF2B5EF4-FFF2-40B4-BE49-F238E27FC236}">
                <a16:creationId xmlns:a16="http://schemas.microsoft.com/office/drawing/2014/main" id="{8AABCB93-1D89-4474-9FDE-EF5E87593122}"/>
              </a:ext>
            </a:extLst>
          </p:cNvPr>
          <p:cNvSpPr>
            <a:spLocks noGrp="1"/>
          </p:cNvSpPr>
          <p:nvPr>
            <p:ph type="body" sz="quarter" idx="14"/>
          </p:nvPr>
        </p:nvSpPr>
        <p:spPr/>
        <p:txBody>
          <a:bodyPr/>
          <a:lstStyle/>
          <a:p>
            <a:r>
              <a:rPr lang="en-US" altLang="zh-CN" dirty="0"/>
              <a:t>Sentiment</a:t>
            </a:r>
            <a:endParaRPr lang="zh-CN" altLang="en-US" dirty="0"/>
          </a:p>
        </p:txBody>
      </p:sp>
      <p:sp>
        <p:nvSpPr>
          <p:cNvPr id="6" name="Text Placeholder 5">
            <a:extLst>
              <a:ext uri="{FF2B5EF4-FFF2-40B4-BE49-F238E27FC236}">
                <a16:creationId xmlns:a16="http://schemas.microsoft.com/office/drawing/2014/main" id="{FFDE4FE5-31B3-46E1-986F-FBCBB688890B}"/>
              </a:ext>
            </a:extLst>
          </p:cNvPr>
          <p:cNvSpPr>
            <a:spLocks noGrp="1"/>
          </p:cNvSpPr>
          <p:nvPr>
            <p:ph type="body" sz="quarter" idx="15"/>
          </p:nvPr>
        </p:nvSpPr>
        <p:spPr>
          <a:xfrm>
            <a:off x="4445432" y="3668499"/>
            <a:ext cx="3276000" cy="2751756"/>
          </a:xfrm>
        </p:spPr>
        <p:txBody>
          <a:bodyPr/>
          <a:lstStyle/>
          <a:p>
            <a:r>
              <a:rPr lang="en-US" altLang="zh-CN" sz="1800" dirty="0"/>
              <a:t>“In the capital market, anything bizarre can happen. All you have to do is handle your own affairs, and strive to survive when the most bizarre events happen.--“The time the market remains irrational may continue until you go bankrupt.’</a:t>
            </a:r>
            <a:endParaRPr lang="zh-CN" altLang="en-US" sz="1800" dirty="0"/>
          </a:p>
          <a:p>
            <a:endParaRPr lang="zh-CN" altLang="en-US" sz="1800" dirty="0"/>
          </a:p>
        </p:txBody>
      </p:sp>
      <p:sp>
        <p:nvSpPr>
          <p:cNvPr id="7" name="Text Placeholder 6">
            <a:extLst>
              <a:ext uri="{FF2B5EF4-FFF2-40B4-BE49-F238E27FC236}">
                <a16:creationId xmlns:a16="http://schemas.microsoft.com/office/drawing/2014/main" id="{3F53AE70-B52F-4E3F-BA73-DD0BC0DDE589}"/>
              </a:ext>
            </a:extLst>
          </p:cNvPr>
          <p:cNvSpPr>
            <a:spLocks noGrp="1"/>
          </p:cNvSpPr>
          <p:nvPr>
            <p:ph type="body" sz="quarter" idx="16"/>
          </p:nvPr>
        </p:nvSpPr>
        <p:spPr/>
        <p:txBody>
          <a:bodyPr/>
          <a:lstStyle/>
          <a:p>
            <a:r>
              <a:rPr lang="en-US" altLang="zh-CN" dirty="0"/>
              <a:t>Bankrupt</a:t>
            </a:r>
            <a:endParaRPr lang="zh-CN" altLang="en-US" dirty="0"/>
          </a:p>
        </p:txBody>
      </p:sp>
      <p:sp>
        <p:nvSpPr>
          <p:cNvPr id="8" name="Text Placeholder 7">
            <a:extLst>
              <a:ext uri="{FF2B5EF4-FFF2-40B4-BE49-F238E27FC236}">
                <a16:creationId xmlns:a16="http://schemas.microsoft.com/office/drawing/2014/main" id="{BCDDFFD6-BA73-4D86-9D74-92FDCE00447E}"/>
              </a:ext>
            </a:extLst>
          </p:cNvPr>
          <p:cNvSpPr>
            <a:spLocks noGrp="1"/>
          </p:cNvSpPr>
          <p:nvPr>
            <p:ph type="body" sz="quarter" idx="17"/>
          </p:nvPr>
        </p:nvSpPr>
        <p:spPr/>
        <p:txBody>
          <a:bodyPr/>
          <a:lstStyle/>
          <a:p>
            <a:r>
              <a:rPr lang="en-US" altLang="zh-CN" sz="1800" b="1" i="1" dirty="0">
                <a:highlight>
                  <a:srgbClr val="FF0000"/>
                </a:highlight>
              </a:rPr>
              <a:t>Three times a week Fuse and Negative oil prices</a:t>
            </a:r>
            <a:r>
              <a:rPr lang="en-US" altLang="zh-CN" sz="1800" dirty="0">
                <a:highlight>
                  <a:srgbClr val="FF0000"/>
                </a:highlight>
              </a:rPr>
              <a:t>.</a:t>
            </a:r>
            <a:endParaRPr lang="zh-CN" altLang="zh-CN" sz="1800" dirty="0">
              <a:highlight>
                <a:srgbClr val="FF0000"/>
              </a:highlight>
            </a:endParaRPr>
          </a:p>
          <a:p>
            <a:r>
              <a:rPr lang="en-US" altLang="zh-CN" sz="1600" dirty="0"/>
              <a:t>In March and April 2020, we witnessed an extreme market that has never appeared in the history of investment, even Warren Buffett, who is already 90 years old never saw that.</a:t>
            </a:r>
            <a:endParaRPr lang="zh-CN" altLang="zh-CN" sz="1600" dirty="0"/>
          </a:p>
          <a:p>
            <a:endParaRPr lang="zh-CN" altLang="en-US" sz="2400" dirty="0"/>
          </a:p>
        </p:txBody>
      </p:sp>
      <p:sp>
        <p:nvSpPr>
          <p:cNvPr id="9" name="Text Placeholder 8">
            <a:extLst>
              <a:ext uri="{FF2B5EF4-FFF2-40B4-BE49-F238E27FC236}">
                <a16:creationId xmlns:a16="http://schemas.microsoft.com/office/drawing/2014/main" id="{1E686E50-9D6A-4E67-9960-93DD3AB5772A}"/>
              </a:ext>
            </a:extLst>
          </p:cNvPr>
          <p:cNvSpPr>
            <a:spLocks noGrp="1"/>
          </p:cNvSpPr>
          <p:nvPr>
            <p:ph type="body" sz="quarter" idx="18"/>
          </p:nvPr>
        </p:nvSpPr>
        <p:spPr/>
        <p:txBody>
          <a:bodyPr/>
          <a:lstStyle/>
          <a:p>
            <a:r>
              <a:rPr lang="en-US" altLang="zh-CN" dirty="0"/>
              <a:t>Epidemic</a:t>
            </a:r>
            <a:endParaRPr lang="zh-CN" altLang="en-US" dirty="0"/>
          </a:p>
        </p:txBody>
      </p:sp>
      <p:sp>
        <p:nvSpPr>
          <p:cNvPr id="13" name="Text Placeholder 12">
            <a:extLst>
              <a:ext uri="{FF2B5EF4-FFF2-40B4-BE49-F238E27FC236}">
                <a16:creationId xmlns:a16="http://schemas.microsoft.com/office/drawing/2014/main" id="{51BA9DD6-3AC0-43C4-ADE3-009D28CA04C2}"/>
              </a:ext>
            </a:extLst>
          </p:cNvPr>
          <p:cNvSpPr>
            <a:spLocks noGrp="1"/>
          </p:cNvSpPr>
          <p:nvPr>
            <p:ph type="body" sz="quarter" idx="12"/>
          </p:nvPr>
        </p:nvSpPr>
        <p:spPr>
          <a:xfrm>
            <a:off x="682863" y="160501"/>
            <a:ext cx="8821060" cy="539889"/>
          </a:xfrm>
        </p:spPr>
        <p:txBody>
          <a:bodyPr/>
          <a:lstStyle/>
          <a:p>
            <a:r>
              <a:rPr lang="en-US" altLang="zh-CN" dirty="0"/>
              <a:t>None of the above algorithms and models can handle such small probability events. If the position is not properly controlled, it will bring disastrous consequences, but if you keep the position at a low level, it is likely that you will not be able to obtain sufficient returns in the long run.</a:t>
            </a:r>
            <a:endParaRPr lang="zh-CN" altLang="zh-CN" dirty="0"/>
          </a:p>
          <a:p>
            <a:endParaRPr lang="zh-CN" altLang="en-US" dirty="0"/>
          </a:p>
        </p:txBody>
      </p:sp>
      <p:pic>
        <p:nvPicPr>
          <p:cNvPr id="14" name="Picture Placeholder 13" descr="A swan swimming in a body of water&#10;&#10;Description automatically generated">
            <a:extLst>
              <a:ext uri="{FF2B5EF4-FFF2-40B4-BE49-F238E27FC236}">
                <a16:creationId xmlns:a16="http://schemas.microsoft.com/office/drawing/2014/main" id="{9CF6FBD6-47F5-49F3-A1A7-A416FB87A559}"/>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a:fillRect/>
          </a:stretch>
        </p:blipFill>
        <p:spPr>
          <a:xfrm>
            <a:off x="1908175" y="2005013"/>
            <a:ext cx="823913" cy="823912"/>
          </a:xfrm>
          <a:prstGeom prst="rect">
            <a:avLst/>
          </a:prstGeom>
        </p:spPr>
      </p:pic>
      <p:pic>
        <p:nvPicPr>
          <p:cNvPr id="15" name="Picture Placeholder 14" descr="A swan swimming in a body of water&#10;&#10;Description automatically generated">
            <a:extLst>
              <a:ext uri="{FF2B5EF4-FFF2-40B4-BE49-F238E27FC236}">
                <a16:creationId xmlns:a16="http://schemas.microsoft.com/office/drawing/2014/main" id="{5220476B-9C03-4293-9119-77726867572D}"/>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a:fillRect/>
          </a:stretch>
        </p:blipFill>
        <p:spPr>
          <a:xfrm>
            <a:off x="5672138" y="2005013"/>
            <a:ext cx="823912" cy="823912"/>
          </a:xfrm>
          <a:prstGeom prst="rect">
            <a:avLst/>
          </a:prstGeom>
        </p:spPr>
      </p:pic>
      <p:pic>
        <p:nvPicPr>
          <p:cNvPr id="16" name="Picture Placeholder 15" descr="A swan swimming in a body of water&#10;&#10;Description automatically generated">
            <a:extLst>
              <a:ext uri="{FF2B5EF4-FFF2-40B4-BE49-F238E27FC236}">
                <a16:creationId xmlns:a16="http://schemas.microsoft.com/office/drawing/2014/main" id="{0B977DDC-CB0D-4869-9C75-E21CA9975618}"/>
              </a:ext>
            </a:extLst>
          </p:cNvPr>
          <p:cNvPicPr>
            <a:picLocks noGrp="1" noChangeAspect="1"/>
          </p:cNvPicPr>
          <p:nvPr>
            <p:ph type="pic" sz="quarter" idx="25"/>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a:fillRect/>
          </a:stretch>
        </p:blipFill>
        <p:spPr>
          <a:xfrm>
            <a:off x="9434513" y="2005013"/>
            <a:ext cx="823912" cy="823912"/>
          </a:xfrm>
          <a:prstGeom prst="rect">
            <a:avLst/>
          </a:prstGeom>
        </p:spPr>
      </p:pic>
    </p:spTree>
    <p:extLst>
      <p:ext uri="{BB962C8B-B14F-4D97-AF65-F5344CB8AC3E}">
        <p14:creationId xmlns:p14="http://schemas.microsoft.com/office/powerpoint/2010/main" val="3360039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000" y="1492004"/>
            <a:ext cx="10240162" cy="360000"/>
          </a:xfrm>
        </p:spPr>
        <p:txBody>
          <a:bodyPr/>
          <a:lstStyle/>
          <a:p>
            <a:r>
              <a:rPr lang="en-US" altLang="zh-CN" b="1" u="sng" dirty="0">
                <a:solidFill>
                  <a:srgbClr val="FF0000"/>
                </a:solidFill>
                <a:latin typeface="等线" panose="02010600030101010101" pitchFamily="2" charset="-122"/>
                <a:cs typeface="Times New Roman" panose="02020603050405020304" pitchFamily="18" charset="0"/>
              </a:rPr>
              <a:t>Deep Learning for Financial Applications:</a:t>
            </a:r>
          </a:p>
          <a:p>
            <a:r>
              <a:rPr lang="en-US" altLang="zh-CN" b="1" u="sng" dirty="0">
                <a:solidFill>
                  <a:srgbClr val="FF0000"/>
                </a:solidFill>
                <a:latin typeface="等线" panose="02010600030101010101" pitchFamily="2" charset="-122"/>
                <a:cs typeface="Times New Roman" panose="02020603050405020304" pitchFamily="18" charset="0"/>
              </a:rPr>
              <a:t> </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32</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Part iv: </a:t>
            </a:r>
            <a:r>
              <a:rPr lang="en-US" altLang="zh-CN" b="0" dirty="0"/>
              <a:t>Conclusion</a:t>
            </a:r>
            <a:br>
              <a:rPr lang="zh-CN" altLang="zh-CN" dirty="0"/>
            </a:br>
            <a:endParaRPr lang="zh-CN" altLang="en-US" dirty="0"/>
          </a:p>
        </p:txBody>
      </p:sp>
      <p:sp>
        <p:nvSpPr>
          <p:cNvPr id="5" name="Rectangle 4">
            <a:extLst>
              <a:ext uri="{FF2B5EF4-FFF2-40B4-BE49-F238E27FC236}">
                <a16:creationId xmlns:a16="http://schemas.microsoft.com/office/drawing/2014/main" id="{76319AD1-8A2B-4A96-9819-3A76417DACF4}"/>
              </a:ext>
            </a:extLst>
          </p:cNvPr>
          <p:cNvSpPr/>
          <p:nvPr/>
        </p:nvSpPr>
        <p:spPr>
          <a:xfrm>
            <a:off x="2026594" y="2362585"/>
            <a:ext cx="8479277" cy="2862322"/>
          </a:xfrm>
          <a:prstGeom prst="rect">
            <a:avLst/>
          </a:prstGeom>
          <a:solidFill>
            <a:srgbClr val="00B050"/>
          </a:solidFill>
        </p:spPr>
        <p:txBody>
          <a:bodyPr wrap="square">
            <a:spAutoFit/>
          </a:bodyPr>
          <a:lstStyle/>
          <a:p>
            <a:r>
              <a:rPr lang="en-US" altLang="zh-CN" dirty="0"/>
              <a:t>- Financial text mining, </a:t>
            </a:r>
            <a:r>
              <a:rPr lang="en-US" altLang="zh-CN" dirty="0" err="1"/>
              <a:t>Algo</a:t>
            </a:r>
            <a:r>
              <a:rPr lang="en-US" altLang="zh-CN" dirty="0"/>
              <a:t>-trading, risk assessments, sentiment analysis, portfolio management and fraud detection are the most studied areas of finance research.</a:t>
            </a:r>
            <a:br>
              <a:rPr lang="en-US" altLang="zh-CN" dirty="0"/>
            </a:br>
            <a:endParaRPr lang="zh-CN" altLang="zh-CN" dirty="0"/>
          </a:p>
          <a:p>
            <a:r>
              <a:rPr lang="en-US" altLang="zh-CN" dirty="0"/>
              <a:t>-Behavioral finance and derivatives market have promising potentials for research.</a:t>
            </a:r>
            <a:endParaRPr lang="zh-CN" altLang="zh-CN" dirty="0"/>
          </a:p>
          <a:p>
            <a:endParaRPr lang="en-US" altLang="zh-CN" dirty="0"/>
          </a:p>
          <a:p>
            <a:r>
              <a:rPr lang="en-US" altLang="zh-CN" dirty="0"/>
              <a:t>- RNN based models (in particular LSTM), CNN and DMLP have been used extensively in implementations. LSTM is more successful and preferred in time-series forecasting, while DMLP and CNN are better suited to applications requiring classification.</a:t>
            </a:r>
            <a:endParaRPr lang="zh-CN" altLang="zh-CN" dirty="0"/>
          </a:p>
        </p:txBody>
      </p:sp>
    </p:spTree>
    <p:extLst>
      <p:ext uri="{BB962C8B-B14F-4D97-AF65-F5344CB8AC3E}">
        <p14:creationId xmlns:p14="http://schemas.microsoft.com/office/powerpoint/2010/main" val="3546518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000" y="1492004"/>
            <a:ext cx="10240162" cy="360000"/>
          </a:xfrm>
        </p:spPr>
        <p:txBody>
          <a:bodyPr/>
          <a:lstStyle/>
          <a:p>
            <a:r>
              <a:rPr lang="en-US" altLang="zh-CN" b="1" u="sng" dirty="0">
                <a:solidFill>
                  <a:srgbClr val="FF0000"/>
                </a:solidFill>
                <a:latin typeface="等线" panose="02010600030101010101" pitchFamily="2" charset="-122"/>
                <a:cs typeface="Times New Roman" panose="02020603050405020304" pitchFamily="18" charset="0"/>
              </a:rPr>
              <a:t>Some important principles </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33</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Part iv: </a:t>
            </a:r>
            <a:r>
              <a:rPr lang="en-US" altLang="zh-CN" b="0" dirty="0"/>
              <a:t>Conclusion</a:t>
            </a:r>
            <a:br>
              <a:rPr lang="zh-CN" altLang="zh-CN" dirty="0"/>
            </a:br>
            <a:endParaRPr lang="zh-CN" altLang="en-US" dirty="0"/>
          </a:p>
        </p:txBody>
      </p:sp>
      <p:sp>
        <p:nvSpPr>
          <p:cNvPr id="5" name="Rectangle 4">
            <a:extLst>
              <a:ext uri="{FF2B5EF4-FFF2-40B4-BE49-F238E27FC236}">
                <a16:creationId xmlns:a16="http://schemas.microsoft.com/office/drawing/2014/main" id="{76319AD1-8A2B-4A96-9819-3A76417DACF4}"/>
              </a:ext>
            </a:extLst>
          </p:cNvPr>
          <p:cNvSpPr/>
          <p:nvPr/>
        </p:nvSpPr>
        <p:spPr>
          <a:xfrm>
            <a:off x="1220781" y="1987923"/>
            <a:ext cx="9750437" cy="4524315"/>
          </a:xfrm>
          <a:prstGeom prst="rect">
            <a:avLst/>
          </a:prstGeom>
          <a:solidFill>
            <a:srgbClr val="00B050"/>
          </a:solidFill>
        </p:spPr>
        <p:txBody>
          <a:bodyPr wrap="square">
            <a:spAutoFit/>
          </a:bodyPr>
          <a:lstStyle/>
          <a:p>
            <a:pPr marL="285750" indent="-285750">
              <a:buFont typeface="Wingdings" panose="05000000000000000000" pitchFamily="2" charset="2"/>
              <a:buChar char="u"/>
            </a:pPr>
            <a:r>
              <a:rPr lang="en-US" altLang="zh-CN" dirty="0"/>
              <a:t>A</a:t>
            </a:r>
            <a:r>
              <a:rPr lang="en-US" altLang="zh-CN" b="1" dirty="0"/>
              <a:t>part from god and scammers, no one can predict the short-term trend of the stock, even with the help of high-tech technologies such as machine learning and deep learning. </a:t>
            </a:r>
          </a:p>
          <a:p>
            <a:pPr marL="285750" indent="-285750">
              <a:buFont typeface="Wingdings" panose="05000000000000000000" pitchFamily="2" charset="2"/>
              <a:buChar char="u"/>
            </a:pPr>
            <a:endParaRPr lang="zh-CN" altLang="zh-CN" dirty="0"/>
          </a:p>
          <a:p>
            <a:pPr marL="285750" indent="-285750">
              <a:buFont typeface="Wingdings" panose="05000000000000000000" pitchFamily="2" charset="2"/>
              <a:buChar char="u"/>
            </a:pPr>
            <a:r>
              <a:rPr lang="en-US" altLang="zh-CN" dirty="0"/>
              <a:t>A crucial issue in investment activities: </a:t>
            </a:r>
            <a:r>
              <a:rPr lang="en-US" altLang="zh-CN" b="1" dirty="0"/>
              <a:t>Certainty.</a:t>
            </a:r>
            <a:endParaRPr lang="zh-CN" altLang="zh-CN" dirty="0"/>
          </a:p>
          <a:p>
            <a:r>
              <a:rPr lang="en-US" altLang="zh-CN" dirty="0"/>
              <a:t>The lower the certainty, the less money can be used to participate. Once this principle is violated, it may be eliminated in a small probability event.</a:t>
            </a:r>
          </a:p>
          <a:p>
            <a:pPr marL="285750" indent="-285750">
              <a:buFont typeface="Wingdings" panose="05000000000000000000" pitchFamily="2" charset="2"/>
              <a:buChar char="u"/>
            </a:pPr>
            <a:endParaRPr lang="en-US" altLang="zh-CN" dirty="0"/>
          </a:p>
          <a:p>
            <a:pPr marL="285750" indent="-285750">
              <a:buFont typeface="Wingdings" panose="05000000000000000000" pitchFamily="2" charset="2"/>
              <a:buChar char="u"/>
            </a:pPr>
            <a:r>
              <a:rPr lang="en-US" altLang="zh-CN" dirty="0"/>
              <a:t>Machine learning and deep learning algorithms sometimes treat short-term historical data as random walks or white noise, but they are indeed important and sometimes produce terrible results. Fundamental analysis, Twitter analysis, news analysis, local / global economic analysis-things like this have the potential to improve forecasts.</a:t>
            </a:r>
          </a:p>
          <a:p>
            <a:pPr marL="285750" indent="-285750">
              <a:buFont typeface="Wingdings" panose="05000000000000000000" pitchFamily="2" charset="2"/>
              <a:buChar char="u"/>
            </a:pPr>
            <a:endParaRPr lang="en-US" altLang="zh-CN" dirty="0"/>
          </a:p>
          <a:p>
            <a:pPr marL="285750" indent="-285750">
              <a:buFont typeface="Wingdings" panose="05000000000000000000" pitchFamily="2" charset="2"/>
              <a:buChar char="u"/>
            </a:pPr>
            <a:r>
              <a:rPr lang="en-US" altLang="zh-CN" dirty="0"/>
              <a:t>Stock market is a very complex system, and historical data alone is not enough to explain its behavior.</a:t>
            </a:r>
          </a:p>
          <a:p>
            <a:endParaRPr lang="zh-CN" altLang="zh-CN" dirty="0"/>
          </a:p>
        </p:txBody>
      </p:sp>
    </p:spTree>
    <p:extLst>
      <p:ext uri="{BB962C8B-B14F-4D97-AF65-F5344CB8AC3E}">
        <p14:creationId xmlns:p14="http://schemas.microsoft.com/office/powerpoint/2010/main" val="249251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010C4D-2264-4E5A-8348-CB4AE4EB0FED}"/>
              </a:ext>
            </a:extLst>
          </p:cNvPr>
          <p:cNvSpPr>
            <a:spLocks noGrp="1"/>
          </p:cNvSpPr>
          <p:nvPr>
            <p:ph type="body" sz="quarter" idx="12"/>
          </p:nvPr>
        </p:nvSpPr>
        <p:spPr>
          <a:xfrm>
            <a:off x="684213" y="1405643"/>
            <a:ext cx="9899481" cy="360000"/>
          </a:xfrm>
        </p:spPr>
        <p:txBody>
          <a:bodyPr/>
          <a:lstStyle/>
          <a:p>
            <a:r>
              <a:rPr lang="en-US" altLang="zh-CN" dirty="0">
                <a:latin typeface="宋体" panose="02010600030101010101" pitchFamily="2" charset="-122"/>
                <a:ea typeface="宋体" panose="02010600030101010101" pitchFamily="2" charset="-122"/>
                <a:cs typeface="宋体" panose="02010600030101010101" pitchFamily="2" charset="-122"/>
              </a:rPr>
              <a:t>Resources</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i="1"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the story of long-term capital Management company</a:t>
            </a:r>
            <a:endParaRPr lang="zh-CN" altLang="en-US" dirty="0"/>
          </a:p>
          <a:p>
            <a:endParaRPr lang="zh-CN" altLang="en-US" dirty="0"/>
          </a:p>
        </p:txBody>
      </p:sp>
      <p:sp>
        <p:nvSpPr>
          <p:cNvPr id="3" name="Slide Number Placeholder 2">
            <a:extLst>
              <a:ext uri="{FF2B5EF4-FFF2-40B4-BE49-F238E27FC236}">
                <a16:creationId xmlns:a16="http://schemas.microsoft.com/office/drawing/2014/main" id="{AF8D260F-1863-4941-837E-32476F4C3A13}"/>
              </a:ext>
            </a:extLst>
          </p:cNvPr>
          <p:cNvSpPr>
            <a:spLocks noGrp="1"/>
          </p:cNvSpPr>
          <p:nvPr>
            <p:ph type="sldNum" sz="quarter" idx="11"/>
          </p:nvPr>
        </p:nvSpPr>
        <p:spPr/>
        <p:txBody>
          <a:bodyPr/>
          <a:lstStyle/>
          <a:p>
            <a:fld id="{EECC7194-A4D0-457B-9D3E-53681723AFF7}" type="slidenum">
              <a:rPr lang="en-US" smtClean="0"/>
              <a:t>34</a:t>
            </a:fld>
            <a:endParaRPr lang="en-US" dirty="0"/>
          </a:p>
        </p:txBody>
      </p:sp>
      <p:sp>
        <p:nvSpPr>
          <p:cNvPr id="4" name="Title 3">
            <a:extLst>
              <a:ext uri="{FF2B5EF4-FFF2-40B4-BE49-F238E27FC236}">
                <a16:creationId xmlns:a16="http://schemas.microsoft.com/office/drawing/2014/main" id="{49D51BA2-60A3-47B7-AD12-7A92F9572DAD}"/>
              </a:ext>
            </a:extLst>
          </p:cNvPr>
          <p:cNvSpPr>
            <a:spLocks noGrp="1"/>
          </p:cNvSpPr>
          <p:nvPr>
            <p:ph type="title"/>
          </p:nvPr>
        </p:nvSpPr>
        <p:spPr/>
        <p:txBody>
          <a:bodyPr/>
          <a:lstStyle/>
          <a:p>
            <a:r>
              <a:rPr lang="en-US" altLang="zh-CN" dirty="0"/>
              <a:t>Always be careful</a:t>
            </a:r>
            <a:endParaRPr lang="zh-CN" altLang="en-US" dirty="0"/>
          </a:p>
        </p:txBody>
      </p:sp>
      <p:pic>
        <p:nvPicPr>
          <p:cNvPr id="5" name="Picture 4">
            <a:extLst>
              <a:ext uri="{FF2B5EF4-FFF2-40B4-BE49-F238E27FC236}">
                <a16:creationId xmlns:a16="http://schemas.microsoft.com/office/drawing/2014/main" id="{EE682AB8-F259-40E6-A19E-BD500E355FF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14261" y="1955390"/>
            <a:ext cx="6965925" cy="4421611"/>
          </a:xfrm>
          <a:prstGeom prst="rect">
            <a:avLst/>
          </a:prstGeom>
          <a:noFill/>
          <a:ln>
            <a:noFill/>
          </a:ln>
        </p:spPr>
      </p:pic>
    </p:spTree>
    <p:extLst>
      <p:ext uri="{BB962C8B-B14F-4D97-AF65-F5344CB8AC3E}">
        <p14:creationId xmlns:p14="http://schemas.microsoft.com/office/powerpoint/2010/main" val="3964631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C225-29A1-4A6B-9CEC-37B3C1842002}"/>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altLang="zh-CN" sz="6000" b="0">
                <a:solidFill>
                  <a:schemeClr val="tx1"/>
                </a:solidFill>
              </a:rPr>
              <a:t>Conclusion</a:t>
            </a:r>
            <a:endParaRPr lang="en-US" altLang="zh-CN" sz="6000">
              <a:solidFill>
                <a:schemeClr val="tx1"/>
              </a:solidFill>
            </a:endParaRPr>
          </a:p>
        </p:txBody>
      </p:sp>
      <p:sp>
        <p:nvSpPr>
          <p:cNvPr id="3" name="Text Placeholder 2">
            <a:extLst>
              <a:ext uri="{FF2B5EF4-FFF2-40B4-BE49-F238E27FC236}">
                <a16:creationId xmlns:a16="http://schemas.microsoft.com/office/drawing/2014/main" id="{A194BD8F-7C73-480C-B432-6E5BD4E38E11}"/>
              </a:ext>
            </a:extLst>
          </p:cNvPr>
          <p:cNvSpPr>
            <a:spLocks noGrp="1"/>
          </p:cNvSpPr>
          <p:nvPr>
            <p:ph type="body" sz="quarter" idx="12"/>
          </p:nvPr>
        </p:nvSpPr>
        <p:spPr>
          <a:xfrm>
            <a:off x="642996" y="5859140"/>
            <a:ext cx="10906008" cy="497210"/>
          </a:xfrm>
        </p:spPr>
        <p:txBody>
          <a:bodyPr vert="horz" lIns="91440" tIns="45720" rIns="91440" bIns="45720" rtlCol="0">
            <a:normAutofit/>
          </a:bodyPr>
          <a:lstStyle/>
          <a:p>
            <a:pPr algn="ctr">
              <a:lnSpc>
                <a:spcPct val="90000"/>
              </a:lnSpc>
              <a:spcBef>
                <a:spcPts val="1000"/>
              </a:spcBef>
            </a:pPr>
            <a:r>
              <a:rPr lang="en-US" altLang="zh-CN" sz="2000" b="1">
                <a:solidFill>
                  <a:schemeClr val="tx1"/>
                </a:solidFill>
                <a:latin typeface="+mn-lt"/>
              </a:rPr>
              <a:t>After all, in the long run, the stock market will always be slightly higher than inflation.</a:t>
            </a:r>
            <a:endParaRPr lang="en-US" altLang="zh-CN" sz="2000">
              <a:solidFill>
                <a:schemeClr val="tx1"/>
              </a:solidFill>
              <a:latin typeface="+mn-lt"/>
            </a:endParaRPr>
          </a:p>
        </p:txBody>
      </p:sp>
      <p:pic>
        <p:nvPicPr>
          <p:cNvPr id="7" name="Picture 6">
            <a:extLst>
              <a:ext uri="{FF2B5EF4-FFF2-40B4-BE49-F238E27FC236}">
                <a16:creationId xmlns:a16="http://schemas.microsoft.com/office/drawing/2014/main" id="{7E5BB4FD-3196-443D-A787-8A8B08C9D36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81946" y="771521"/>
            <a:ext cx="3529109" cy="3185020"/>
          </a:xfrm>
          <a:prstGeom prst="rect">
            <a:avLst/>
          </a:prstGeom>
          <a:noFill/>
        </p:spPr>
      </p:pic>
      <p:pic>
        <p:nvPicPr>
          <p:cNvPr id="5" name="Picture 4">
            <a:extLst>
              <a:ext uri="{FF2B5EF4-FFF2-40B4-BE49-F238E27FC236}">
                <a16:creationId xmlns:a16="http://schemas.microsoft.com/office/drawing/2014/main" id="{722BECC7-95E4-42EB-8444-6FDA772D478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332788" y="755100"/>
            <a:ext cx="3526424" cy="3217861"/>
          </a:xfrm>
          <a:prstGeom prst="rect">
            <a:avLst/>
          </a:prstGeom>
          <a:noFill/>
        </p:spPr>
      </p:pic>
      <p:pic>
        <p:nvPicPr>
          <p:cNvPr id="6" name="Picture 5">
            <a:extLst>
              <a:ext uri="{FF2B5EF4-FFF2-40B4-BE49-F238E27FC236}">
                <a16:creationId xmlns:a16="http://schemas.microsoft.com/office/drawing/2014/main" id="{45D8264E-883F-4E35-9833-EF26E0346BDE}"/>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153400" y="835825"/>
            <a:ext cx="3553968" cy="3056411"/>
          </a:xfrm>
          <a:prstGeom prst="rect">
            <a:avLst/>
          </a:prstGeom>
          <a:noFill/>
        </p:spPr>
      </p:pic>
      <p:cxnSp>
        <p:nvCxnSpPr>
          <p:cNvPr id="12" name="Straight Connector 11">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41E5FD"/>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1F8AAA2-F4CF-4E80-A641-353A05F1DDF7}"/>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lnSpc>
                <a:spcPct val="90000"/>
              </a:lnSpc>
              <a:spcAft>
                <a:spcPts val="600"/>
              </a:spcAft>
            </a:pPr>
            <a:fld id="{EECC7194-A4D0-457B-9D3E-53681723AFF7}" type="slidenum">
              <a:rPr lang="en-US" sz="1200" noProof="0" smtClean="0">
                <a:solidFill>
                  <a:schemeClr val="tx1">
                    <a:tint val="75000"/>
                  </a:schemeClr>
                </a:solidFill>
              </a:rPr>
              <a:pPr algn="r">
                <a:lnSpc>
                  <a:spcPct val="90000"/>
                </a:lnSpc>
                <a:spcAft>
                  <a:spcPts val="600"/>
                </a:spcAft>
              </a:pPr>
              <a:t>35</a:t>
            </a:fld>
            <a:endParaRPr lang="en-US" sz="1200" noProof="0">
              <a:solidFill>
                <a:schemeClr val="tx1">
                  <a:tint val="75000"/>
                </a:schemeClr>
              </a:solidFill>
            </a:endParaRPr>
          </a:p>
        </p:txBody>
      </p:sp>
    </p:spTree>
    <p:extLst>
      <p:ext uri="{BB962C8B-B14F-4D97-AF65-F5344CB8AC3E}">
        <p14:creationId xmlns:p14="http://schemas.microsoft.com/office/powerpoint/2010/main" val="2952694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EF3962-17EF-4C89-BD16-AC2672A6EC60}"/>
              </a:ext>
            </a:extLst>
          </p:cNvPr>
          <p:cNvSpPr>
            <a:spLocks noGrp="1"/>
          </p:cNvSpPr>
          <p:nvPr>
            <p:ph type="sldNum" sz="quarter" idx="11"/>
          </p:nvPr>
        </p:nvSpPr>
        <p:spPr/>
        <p:txBody>
          <a:bodyPr/>
          <a:lstStyle/>
          <a:p>
            <a:fld id="{EECC7194-A4D0-457B-9D3E-53681723AFF7}" type="slidenum">
              <a:rPr lang="en-US" smtClean="0"/>
              <a:t>36</a:t>
            </a:fld>
            <a:endParaRPr lang="en-US" dirty="0"/>
          </a:p>
        </p:txBody>
      </p:sp>
      <p:sp>
        <p:nvSpPr>
          <p:cNvPr id="4" name="Title 3">
            <a:extLst>
              <a:ext uri="{FF2B5EF4-FFF2-40B4-BE49-F238E27FC236}">
                <a16:creationId xmlns:a16="http://schemas.microsoft.com/office/drawing/2014/main" id="{DDFEB61B-20A2-455E-9AE7-6BA2146B284A}"/>
              </a:ext>
            </a:extLst>
          </p:cNvPr>
          <p:cNvSpPr>
            <a:spLocks noGrp="1"/>
          </p:cNvSpPr>
          <p:nvPr>
            <p:ph type="title"/>
          </p:nvPr>
        </p:nvSpPr>
        <p:spPr/>
        <p:txBody>
          <a:bodyPr/>
          <a:lstStyle/>
          <a:p>
            <a:r>
              <a:rPr lang="en-US" altLang="zh-CN" dirty="0"/>
              <a:t>References:</a:t>
            </a:r>
            <a:endParaRPr lang="zh-CN" altLang="zh-CN" dirty="0"/>
          </a:p>
        </p:txBody>
      </p:sp>
      <p:sp>
        <p:nvSpPr>
          <p:cNvPr id="5" name="Rectangle 4">
            <a:extLst>
              <a:ext uri="{FF2B5EF4-FFF2-40B4-BE49-F238E27FC236}">
                <a16:creationId xmlns:a16="http://schemas.microsoft.com/office/drawing/2014/main" id="{5291579D-77EF-4CB6-9A3B-541E7B0C8207}"/>
              </a:ext>
            </a:extLst>
          </p:cNvPr>
          <p:cNvSpPr/>
          <p:nvPr/>
        </p:nvSpPr>
        <p:spPr>
          <a:xfrm>
            <a:off x="503471" y="1438009"/>
            <a:ext cx="10779513" cy="4524315"/>
          </a:xfrm>
          <a:prstGeom prst="rect">
            <a:avLst/>
          </a:prstGeom>
          <a:noFill/>
        </p:spPr>
        <p:txBody>
          <a:bodyPr wrap="square">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[1] Value investing , </a:t>
            </a:r>
            <a:r>
              <a:rPr lang="en-US" altLang="zh-CN" sz="1600" i="1" dirty="0">
                <a:latin typeface="宋体" panose="02010600030101010101" pitchFamily="2" charset="-122"/>
                <a:ea typeface="宋体" panose="02010600030101010101" pitchFamily="2" charset="-122"/>
                <a:cs typeface="宋体" panose="02010600030101010101" pitchFamily="2" charset="-122"/>
              </a:rPr>
              <a:t>https://en.wikipedia.org/wiki/Value_investing</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[2] </a:t>
            </a:r>
            <a:r>
              <a:rPr lang="en-US" altLang="zh-CN" sz="1600" b="1" dirty="0">
                <a:latin typeface="宋体" panose="02010600030101010101" pitchFamily="2" charset="-122"/>
                <a:ea typeface="宋体" panose="02010600030101010101" pitchFamily="2" charset="-122"/>
                <a:cs typeface="宋体" panose="02010600030101010101" pitchFamily="2" charset="-122"/>
              </a:rPr>
              <a:t>Deep Learning for Financial Applications: A Survey,</a:t>
            </a:r>
            <a:r>
              <a:rPr lang="en-US" altLang="zh-CN" sz="1600" dirty="0">
                <a:latin typeface="宋体" panose="02010600030101010101" pitchFamily="2" charset="-122"/>
                <a:ea typeface="宋体" panose="02010600030101010101" pitchFamily="2" charset="-122"/>
                <a:cs typeface="宋体" panose="02010600030101010101" pitchFamily="2" charset="-122"/>
              </a:rPr>
              <a:t>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https://arxiv.org/abs/2002.05786</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[3] How is deep learning used in finance?</a:t>
            </a:r>
            <a:r>
              <a:rPr lang="en-US" altLang="zh-CN" sz="1600" b="1" dirty="0">
                <a:latin typeface="宋体" panose="02010600030101010101" pitchFamily="2" charset="-122"/>
                <a:ea typeface="宋体" panose="02010600030101010101" pitchFamily="2" charset="-122"/>
                <a:cs typeface="宋体" panose="02010600030101010101" pitchFamily="2" charset="-122"/>
              </a:rPr>
              <a:t>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rPr>
              <a:t>https://www.quora.com/How-is-deep-learning-used-in-finance</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[4] Application of Machine Learning Techniques to Trading,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5"/>
              </a:rPr>
              <a:t>https://medium.com/auquan/https-medium-com-auquan-machine-learning-techniques-trading-b7120cee4f05</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[5] Application of Deep Learning to Algorithmic Trading,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6"/>
              </a:rPr>
              <a:t>http://cs229.stanford.edu/proj2017/final-reports/5241098.pdf</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[6] Machine learning in finance: Why what &amp; how,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7"/>
              </a:rPr>
              <a:t>https://towardsdatascience.com/machine-learning-in-finance-why-what-how-d524a2357b56</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[7] Create Your Own Trading Strategies,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8"/>
              </a:rPr>
              <a:t>https://www.investopedia.com/articles/trading/10/create-trading-strategies.asp</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[8] Machine Learning for Day Trading ,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9"/>
              </a:rPr>
              <a:t>https://towardsdatascience.com/machine-learning-for-day-trading-27c08274df54</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[9] Introduction to Deep Learning Trading in Hedge Funds,</a:t>
            </a:r>
            <a:br>
              <a:rPr lang="en-US" altLang="zh-CN" sz="1600" dirty="0">
                <a:latin typeface="宋体" panose="02010600030101010101" pitchFamily="2" charset="-122"/>
                <a:ea typeface="宋体" panose="02010600030101010101" pitchFamily="2" charset="-122"/>
                <a:cs typeface="宋体" panose="02010600030101010101" pitchFamily="2" charset="-122"/>
              </a:rPr>
            </a:br>
            <a:r>
              <a:rPr lang="en-US" altLang="zh-CN" sz="1600"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10"/>
              </a:rPr>
              <a:t>https://www.toptal.com/deep-learning/deep-learning-trading-hedge-funds</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[10] Deep Reinforcement Learning for Foreign Exchange Trading,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11"/>
              </a:rPr>
              <a:t>https://arxiv.org/pdf/1908.08036.pdf</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[11] Black swan theory,</a:t>
            </a:r>
            <a:r>
              <a:rPr lang="en-US" altLang="zh-CN" sz="1600" i="1" dirty="0">
                <a:latin typeface="宋体" panose="02010600030101010101" pitchFamily="2" charset="-122"/>
                <a:ea typeface="宋体" panose="02010600030101010101" pitchFamily="2" charset="-122"/>
                <a:cs typeface="宋体" panose="02010600030101010101" pitchFamily="2" charset="-122"/>
              </a:rPr>
              <a:t>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12"/>
              </a:rPr>
              <a:t>https://en.wikipedia.org/wiki/Black_swan_theory</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[12] Long Term Capital Management, </a:t>
            </a:r>
            <a:r>
              <a:rPr lang="en-US" altLang="zh-CN" sz="1600" i="1" dirty="0">
                <a:latin typeface="宋体" panose="02010600030101010101" pitchFamily="2" charset="-122"/>
                <a:ea typeface="宋体" panose="02010600030101010101" pitchFamily="2" charset="-122"/>
                <a:cs typeface="宋体" panose="02010600030101010101" pitchFamily="2" charset="-122"/>
              </a:rPr>
              <a:t>https://en.wikipedia.org/wiki/Long-Term_Capital_Management</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766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D553D2-86BA-42F8-A662-05DDD0F9F6C8}"/>
              </a:ext>
            </a:extLst>
          </p:cNvPr>
          <p:cNvSpPr>
            <a:spLocks noGrp="1"/>
          </p:cNvSpPr>
          <p:nvPr>
            <p:ph type="pic" sz="quarter" idx="12"/>
          </p:nvPr>
        </p:nvSpPr>
        <p:spPr/>
      </p:sp>
      <p:sp>
        <p:nvSpPr>
          <p:cNvPr id="3" name="Title 2">
            <a:extLst>
              <a:ext uri="{FF2B5EF4-FFF2-40B4-BE49-F238E27FC236}">
                <a16:creationId xmlns:a16="http://schemas.microsoft.com/office/drawing/2014/main" id="{93AAF0FA-991A-4E49-BFFA-AF05701DFEE1}"/>
              </a:ext>
            </a:extLst>
          </p:cNvPr>
          <p:cNvSpPr>
            <a:spLocks noGrp="1"/>
          </p:cNvSpPr>
          <p:nvPr>
            <p:ph type="ctrTitle"/>
          </p:nvPr>
        </p:nvSpPr>
        <p:spPr/>
        <p:txBody>
          <a:bodyPr/>
          <a:lstStyle/>
          <a:p>
            <a:endParaRPr lang="zh-CN" altLang="en-US" dirty="0"/>
          </a:p>
        </p:txBody>
      </p:sp>
      <p:sp>
        <p:nvSpPr>
          <p:cNvPr id="4" name="Text Placeholder 3">
            <a:extLst>
              <a:ext uri="{FF2B5EF4-FFF2-40B4-BE49-F238E27FC236}">
                <a16:creationId xmlns:a16="http://schemas.microsoft.com/office/drawing/2014/main" id="{46FBBAFE-B301-4AD6-AFB5-A8746DFF5951}"/>
              </a:ext>
            </a:extLst>
          </p:cNvPr>
          <p:cNvSpPr>
            <a:spLocks noGrp="1"/>
          </p:cNvSpPr>
          <p:nvPr>
            <p:ph type="body" sz="quarter" idx="13"/>
          </p:nvPr>
        </p:nvSpPr>
        <p:spPr/>
        <p:txBody>
          <a:bodyPr/>
          <a:lstStyle/>
          <a:p>
            <a:r>
              <a:rPr lang="en-US" altLang="zh-CN" dirty="0"/>
              <a:t>Jacky Chow</a:t>
            </a:r>
            <a:endParaRPr lang="zh-CN" altLang="en-US" dirty="0"/>
          </a:p>
        </p:txBody>
      </p:sp>
      <p:sp>
        <p:nvSpPr>
          <p:cNvPr id="5" name="Text Placeholder 4">
            <a:extLst>
              <a:ext uri="{FF2B5EF4-FFF2-40B4-BE49-F238E27FC236}">
                <a16:creationId xmlns:a16="http://schemas.microsoft.com/office/drawing/2014/main" id="{AA2F9A03-3038-41ED-A26A-CF49D6B54041}"/>
              </a:ext>
            </a:extLst>
          </p:cNvPr>
          <p:cNvSpPr>
            <a:spLocks noGrp="1"/>
          </p:cNvSpPr>
          <p:nvPr>
            <p:ph type="body" sz="quarter" idx="14"/>
          </p:nvPr>
        </p:nvSpPr>
        <p:spPr/>
        <p:txBody>
          <a:bodyPr/>
          <a:lstStyle/>
          <a:p>
            <a:r>
              <a:rPr lang="en-US" altLang="zh-CN" dirty="0"/>
              <a:t>jie.zou@sjsu.edu</a:t>
            </a:r>
            <a:endParaRPr lang="zh-CN" altLang="en-US" dirty="0"/>
          </a:p>
        </p:txBody>
      </p:sp>
      <p:sp>
        <p:nvSpPr>
          <p:cNvPr id="7" name="Text Placeholder 6">
            <a:extLst>
              <a:ext uri="{FF2B5EF4-FFF2-40B4-BE49-F238E27FC236}">
                <a16:creationId xmlns:a16="http://schemas.microsoft.com/office/drawing/2014/main" id="{4F5AD104-4F85-434C-91A5-CCD8B787CF47}"/>
              </a:ext>
            </a:extLst>
          </p:cNvPr>
          <p:cNvSpPr>
            <a:spLocks noGrp="1"/>
          </p:cNvSpPr>
          <p:nvPr>
            <p:ph type="body" sz="quarter" idx="16"/>
          </p:nvPr>
        </p:nvSpPr>
        <p:spPr/>
        <p:txBody>
          <a:bodyPr/>
          <a:lstStyle/>
          <a:p>
            <a:r>
              <a:rPr lang="en-US" altLang="zh-CN" dirty="0"/>
              <a:t>SJSU MSSE-Data Science</a:t>
            </a:r>
            <a:endParaRPr lang="zh-CN" altLang="en-US" dirty="0"/>
          </a:p>
        </p:txBody>
      </p:sp>
    </p:spTree>
    <p:extLst>
      <p:ext uri="{BB962C8B-B14F-4D97-AF65-F5344CB8AC3E}">
        <p14:creationId xmlns:p14="http://schemas.microsoft.com/office/powerpoint/2010/main" val="400471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7045" y="285750"/>
            <a:ext cx="11089005" cy="922655"/>
          </a:xfrm>
          <a:prstGeom prst="rec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2"/>
          </p:nvPr>
        </p:nvSpPr>
        <p:spPr>
          <a:xfrm>
            <a:off x="475615" y="55245"/>
            <a:ext cx="11002010" cy="3045460"/>
          </a:xfrm>
        </p:spPr>
        <p:txBody>
          <a:bodyPr/>
          <a:lstStyle/>
          <a:p>
            <a:pPr algn="ctr"/>
            <a:endParaRPr lang="en-US" dirty="0"/>
          </a:p>
          <a:p>
            <a:pPr algn="ctr"/>
            <a:r>
              <a:rPr lang="en-US" altLang="zh-CN" sz="3200" dirty="0">
                <a:solidFill>
                  <a:schemeClr val="bg1"/>
                </a:solidFill>
                <a:effectLst>
                  <a:outerShdw blurRad="38100" dist="19050" dir="2700000" algn="tl" rotWithShape="0">
                    <a:schemeClr val="dk1">
                      <a:alpha val="40000"/>
                    </a:schemeClr>
                  </a:outerShdw>
                </a:effectLst>
              </a:rPr>
              <a:t>What financial application areas are of interest to DL community?</a:t>
            </a:r>
            <a:endParaRPr lang="zh-CN" altLang="zh-CN" sz="3200" dirty="0">
              <a:solidFill>
                <a:schemeClr val="bg1"/>
              </a:solidFill>
              <a:effectLst>
                <a:outerShdw blurRad="38100" dist="19050" dir="2700000" algn="tl" rotWithShape="0">
                  <a:schemeClr val="dk1">
                    <a:alpha val="40000"/>
                  </a:schemeClr>
                </a:outerShdw>
              </a:effectLst>
            </a:endParaRPr>
          </a:p>
          <a:p>
            <a:pPr algn="ctr"/>
            <a:endParaRPr lang="en-US" sz="2400" dirty="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3" name="Slide Number Placeholder 2"/>
          <p:cNvSpPr>
            <a:spLocks noGrp="1"/>
          </p:cNvSpPr>
          <p:nvPr>
            <p:ph type="sldNum" sz="quarter" idx="11"/>
          </p:nvPr>
        </p:nvSpPr>
        <p:spPr/>
        <p:txBody>
          <a:bodyPr/>
          <a:lstStyle/>
          <a:p>
            <a:fld id="{EECC7194-A4D0-457B-9D3E-53681723AFF7}" type="slidenum">
              <a:rPr lang="en-US" smtClean="0"/>
              <a:t>4</a:t>
            </a:fld>
            <a:endParaRPr lang="en-US" dirty="0"/>
          </a:p>
        </p:txBody>
      </p:sp>
      <p:pic>
        <p:nvPicPr>
          <p:cNvPr id="8" name="Picture 7">
            <a:extLst>
              <a:ext uri="{FF2B5EF4-FFF2-40B4-BE49-F238E27FC236}">
                <a16:creationId xmlns:a16="http://schemas.microsoft.com/office/drawing/2014/main" id="{F67EED35-1A80-4908-8099-FF500F5C2E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67789" y="2133670"/>
            <a:ext cx="7873879" cy="2590659"/>
          </a:xfrm>
          <a:prstGeom prst="rect">
            <a:avLst/>
          </a:prstGeom>
          <a:noFill/>
          <a:ln>
            <a:noFill/>
          </a:ln>
        </p:spPr>
      </p:pic>
      <p:sp>
        <p:nvSpPr>
          <p:cNvPr id="4" name="Rectangle 3">
            <a:extLst>
              <a:ext uri="{FF2B5EF4-FFF2-40B4-BE49-F238E27FC236}">
                <a16:creationId xmlns:a16="http://schemas.microsoft.com/office/drawing/2014/main" id="{833B68B6-7C2D-4F4A-8A6E-EF03770A67AC}"/>
              </a:ext>
            </a:extLst>
          </p:cNvPr>
          <p:cNvSpPr/>
          <p:nvPr/>
        </p:nvSpPr>
        <p:spPr>
          <a:xfrm>
            <a:off x="4394716" y="4878581"/>
            <a:ext cx="2916183" cy="369332"/>
          </a:xfrm>
          <a:prstGeom prst="rect">
            <a:avLst/>
          </a:prstGeom>
        </p:spPr>
        <p:txBody>
          <a:bodyPr wrap="non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ML/DL Use Cases in finance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5</a:t>
            </a:fld>
            <a:endParaRPr lang="en-US" dirty="0"/>
          </a:p>
        </p:txBody>
      </p:sp>
      <p:sp>
        <p:nvSpPr>
          <p:cNvPr id="4" name="Title 3"/>
          <p:cNvSpPr>
            <a:spLocks noGrp="1"/>
          </p:cNvSpPr>
          <p:nvPr>
            <p:ph type="title"/>
          </p:nvPr>
        </p:nvSpPr>
        <p:spPr>
          <a:xfrm>
            <a:off x="683999" y="808186"/>
            <a:ext cx="9792689" cy="370166"/>
          </a:xfrm>
        </p:spPr>
        <p:txBody>
          <a:bodyPr/>
          <a:lstStyle/>
          <a:p>
            <a:r>
              <a:rPr lang="en-US" altLang="zh-CN" dirty="0"/>
              <a:t>Programmatic  Trading &amp;&amp;Decision Support Systems</a:t>
            </a:r>
            <a:endParaRPr lang="zh-CN" altLang="zh-CN" dirty="0"/>
          </a:p>
        </p:txBody>
      </p:sp>
      <p:sp>
        <p:nvSpPr>
          <p:cNvPr id="6" name="TextBox 5"/>
          <p:cNvSpPr txBox="1"/>
          <p:nvPr/>
        </p:nvSpPr>
        <p:spPr>
          <a:xfrm>
            <a:off x="888281" y="1547814"/>
            <a:ext cx="8396205" cy="6093976"/>
          </a:xfrm>
          <a:prstGeom prst="rect">
            <a:avLst/>
          </a:prstGeom>
          <a:noFill/>
        </p:spPr>
        <p:txBody>
          <a:bodyPr wrap="square" rtlCol="0">
            <a:spAutoFit/>
          </a:bodyPr>
          <a:lstStyle/>
          <a:p>
            <a:endParaRPr lang="zh-CN" altLang="zh-CN" dirty="0"/>
          </a:p>
          <a:p>
            <a:r>
              <a:rPr lang="en-US" altLang="zh-CN" sz="2600" dirty="0"/>
              <a:t>— 1.1 </a:t>
            </a:r>
            <a:r>
              <a:rPr lang="en-US" altLang="zh-CN" sz="2600" b="1" dirty="0"/>
              <a:t>Financial / invested programmatic trading</a:t>
            </a:r>
          </a:p>
          <a:p>
            <a:pPr marL="285750" indent="-285750">
              <a:buFont typeface="Arial" panose="020B0604020202020204" pitchFamily="34" charset="0"/>
              <a:buChar char="•"/>
            </a:pPr>
            <a:r>
              <a:rPr lang="en-US" altLang="zh-CN" dirty="0"/>
              <a:t> based on the Trend Investment Methodology. They believe that</a:t>
            </a:r>
            <a:r>
              <a:rPr lang="en-US" altLang="zh-CN" i="1" dirty="0"/>
              <a:t> ‘Whatever has happened before will happen again. Whatever has been done before will be done again.’  </a:t>
            </a:r>
            <a:r>
              <a:rPr lang="en-US" altLang="zh-CN" dirty="0"/>
              <a:t>They only care about prices and trends, not intrinsic values and current market valuations.</a:t>
            </a:r>
          </a:p>
          <a:p>
            <a:pPr marL="285750" indent="-285750">
              <a:buFont typeface="Arial" panose="020B0604020202020204" pitchFamily="34" charset="0"/>
              <a:buChar char="•"/>
            </a:pPr>
            <a:r>
              <a:rPr lang="en-US" altLang="zh-CN" dirty="0">
                <a:solidFill>
                  <a:srgbClr val="FF0000"/>
                </a:solidFill>
              </a:rPr>
              <a:t>‘</a:t>
            </a:r>
            <a:r>
              <a:rPr lang="en-US" altLang="zh-CN" b="1" i="1" dirty="0">
                <a:solidFill>
                  <a:srgbClr val="FF0000"/>
                </a:solidFill>
              </a:rPr>
              <a:t>There’s nothing new under the sun</a:t>
            </a:r>
            <a:r>
              <a:rPr lang="en-US" altLang="zh-CN" dirty="0">
                <a:solidFill>
                  <a:srgbClr val="FF0000"/>
                </a:solidFill>
              </a:rPr>
              <a:t>’.</a:t>
            </a:r>
            <a:r>
              <a:rPr lang="en-US" altLang="zh-CN" dirty="0"/>
              <a:t> This is mainly an investment / trading methodology based on trading psychology and analysis of  trends.</a:t>
            </a:r>
            <a:r>
              <a:rPr lang="en-US" altLang="zh-CN" b="1" dirty="0"/>
              <a:t> 	</a:t>
            </a:r>
          </a:p>
          <a:p>
            <a:endParaRPr lang="zh-CN" altLang="zh-CN" dirty="0"/>
          </a:p>
          <a:p>
            <a:r>
              <a:rPr lang="en-US" altLang="zh-CN" sz="2600" b="1" dirty="0"/>
              <a:t>— 1.2 Decision Support Systems</a:t>
            </a:r>
          </a:p>
          <a:p>
            <a:pPr marL="285750" indent="-285750">
              <a:buFont typeface="Arial" panose="020B0604020202020204" pitchFamily="34" charset="0"/>
              <a:buChar char="•"/>
            </a:pPr>
            <a:r>
              <a:rPr lang="en-US" altLang="zh-CN" dirty="0"/>
              <a:t>based on the Value Investment Methodology. They believe that fundamental analysis can help to identify the value opportunities of stock in. They do not care about short-term prices and trends, and </a:t>
            </a:r>
            <a:r>
              <a:rPr lang="en-US" altLang="zh-CN" dirty="0">
                <a:solidFill>
                  <a:srgbClr val="FF0000"/>
                </a:solidFill>
              </a:rPr>
              <a:t>focus on the intrinsic value of the company</a:t>
            </a:r>
            <a:r>
              <a:rPr lang="en-US" altLang="zh-CN" dirty="0"/>
              <a:t>, but buying and selling will also consider the current market valuation and other factors, the </a:t>
            </a:r>
            <a:r>
              <a:rPr lang="en-US" altLang="zh-CN" dirty="0">
                <a:solidFill>
                  <a:srgbClr val="FF0000"/>
                </a:solidFill>
              </a:rPr>
              <a:t>safety margin </a:t>
            </a:r>
            <a:r>
              <a:rPr lang="en-US" altLang="zh-CN" dirty="0"/>
              <a:t>is important.(</a:t>
            </a:r>
            <a:r>
              <a:rPr lang="en-US" altLang="zh-CN" dirty="0">
                <a:solidFill>
                  <a:srgbClr val="FF0000"/>
                </a:solidFill>
              </a:rPr>
              <a:t>Warren Buffett</a:t>
            </a:r>
            <a:r>
              <a:rPr lang="en-US" altLang="zh-CN" dirty="0"/>
              <a:t>)</a:t>
            </a:r>
          </a:p>
          <a:p>
            <a:pPr marL="285750" indent="-285750">
              <a:buFont typeface="Arial" panose="020B0604020202020204" pitchFamily="34" charset="0"/>
              <a:buChar char="•"/>
            </a:pPr>
            <a:r>
              <a:rPr lang="en-US" altLang="zh-CN" dirty="0"/>
              <a:t>It does not directly operate transactions, but provides support for transaction decisions.</a:t>
            </a:r>
            <a:endParaRPr lang="zh-CN" altLang="zh-CN" dirty="0"/>
          </a:p>
          <a:p>
            <a:pPr marL="285750" indent="-285750">
              <a:buFont typeface="Arial" panose="020B0604020202020204" pitchFamily="34" charset="0"/>
              <a:buChar char="•"/>
            </a:pPr>
            <a:endParaRPr lang="zh-CN" altLang="zh-CN" dirty="0"/>
          </a:p>
          <a:p>
            <a:endParaRPr lang="zh-CN" altLang="zh-CN" sz="2600" b="1" dirty="0"/>
          </a:p>
          <a:p>
            <a:pPr marL="285750" indent="-285750">
              <a:buFont typeface="Arial" panose="020B0604020202090204" pitchFamily="34" charset="0"/>
              <a:buChar char="•"/>
            </a:pPr>
            <a:endParaRPr lang="en-US" sz="24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ACE44-A6D8-498D-B5EC-FE070FBEE466}"/>
              </a:ext>
            </a:extLst>
          </p:cNvPr>
          <p:cNvSpPr>
            <a:spLocks noGrp="1"/>
          </p:cNvSpPr>
          <p:nvPr>
            <p:ph type="ctrTitle"/>
          </p:nvPr>
        </p:nvSpPr>
        <p:spPr/>
        <p:txBody>
          <a:bodyPr/>
          <a:lstStyle/>
          <a:p>
            <a:endParaRPr lang="zh-CN" altLang="en-US" dirty="0"/>
          </a:p>
        </p:txBody>
      </p:sp>
      <p:sp>
        <p:nvSpPr>
          <p:cNvPr id="5" name="Slide Number Placeholder 4">
            <a:extLst>
              <a:ext uri="{FF2B5EF4-FFF2-40B4-BE49-F238E27FC236}">
                <a16:creationId xmlns:a16="http://schemas.microsoft.com/office/drawing/2014/main" id="{4DCA13E9-446D-400D-81E5-FC08DF8A3E6E}"/>
              </a:ext>
            </a:extLst>
          </p:cNvPr>
          <p:cNvSpPr>
            <a:spLocks noGrp="1"/>
          </p:cNvSpPr>
          <p:nvPr>
            <p:ph type="sldNum" sz="quarter" idx="11"/>
          </p:nvPr>
        </p:nvSpPr>
        <p:spPr/>
        <p:txBody>
          <a:bodyPr/>
          <a:lstStyle/>
          <a:p>
            <a:fld id="{EECC7194-A4D0-457B-9D3E-53681723AFF7}" type="slidenum">
              <a:rPr lang="en-US" smtClean="0"/>
              <a:t>6</a:t>
            </a:fld>
            <a:endParaRPr lang="en-US" dirty="0"/>
          </a:p>
        </p:txBody>
      </p:sp>
      <p:pic>
        <p:nvPicPr>
          <p:cNvPr id="10" name="Picture Placeholder 16">
            <a:extLst>
              <a:ext uri="{FF2B5EF4-FFF2-40B4-BE49-F238E27FC236}">
                <a16:creationId xmlns:a16="http://schemas.microsoft.com/office/drawing/2014/main" id="{B77C0BB6-053D-4B37-872E-83F284D06FB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520000" y="702719"/>
            <a:ext cx="9635841" cy="5539045"/>
          </a:xfrm>
          <a:prstGeom prst="rect">
            <a:avLst/>
          </a:prstGeom>
          <a:solidFill>
            <a:schemeClr val="tx1">
              <a:lumMod val="75000"/>
              <a:lumOff val="25000"/>
            </a:schemeClr>
          </a:solidFill>
        </p:spPr>
      </p:pic>
      <p:sp>
        <p:nvSpPr>
          <p:cNvPr id="11" name="TextBox 10">
            <a:extLst>
              <a:ext uri="{FF2B5EF4-FFF2-40B4-BE49-F238E27FC236}">
                <a16:creationId xmlns:a16="http://schemas.microsoft.com/office/drawing/2014/main" id="{C75F1454-88B9-4265-B638-F079F0A26174}"/>
              </a:ext>
            </a:extLst>
          </p:cNvPr>
          <p:cNvSpPr txBox="1"/>
          <p:nvPr/>
        </p:nvSpPr>
        <p:spPr>
          <a:xfrm>
            <a:off x="2520000" y="6610342"/>
            <a:ext cx="9428751" cy="230832"/>
          </a:xfrm>
          <a:prstGeom prst="rect">
            <a:avLst/>
          </a:prstGeom>
          <a:noFill/>
        </p:spPr>
        <p:txBody>
          <a:bodyPr wrap="square" rtlCol="0">
            <a:spAutoFit/>
          </a:bodyPr>
          <a:lstStyle/>
          <a:p>
            <a:r>
              <a:rPr lang="zh-CN" altLang="en-US" sz="900" dirty="0">
                <a:solidFill>
                  <a:schemeClr val="tx2">
                    <a:lumMod val="50000"/>
                    <a:lumOff val="50000"/>
                  </a:schemeClr>
                </a:solidFill>
                <a:hlinkClick r:id="rId4" tooltip="https://stats.stackexchange.com/questions/337764/neural-networks-performance-vs-amount-of-data">
                  <a:extLst>
                    <a:ext uri="{A12FA001-AC4F-418D-AE19-62706E023703}">
                      <ahyp:hlinkClr xmlns:ahyp="http://schemas.microsoft.com/office/drawing/2018/hyperlinkcolor" val="tx"/>
                    </a:ext>
                  </a:extLst>
                </a:hlinkClick>
              </a:rPr>
              <a:t>This Photo</a:t>
            </a:r>
            <a:r>
              <a:rPr lang="zh-CN" altLang="en-US" sz="900" dirty="0">
                <a:solidFill>
                  <a:schemeClr val="tx2">
                    <a:lumMod val="50000"/>
                    <a:lumOff val="50000"/>
                  </a:schemeClr>
                </a:solidFill>
              </a:rPr>
              <a:t> by Unknown Author is licensed under </a:t>
            </a:r>
            <a:r>
              <a:rPr lang="zh-CN" altLang="en-US" sz="900" dirty="0">
                <a:solidFill>
                  <a:schemeClr val="tx2">
                    <a:lumMod val="50000"/>
                    <a:lumOff val="50000"/>
                  </a:schemeClr>
                </a:solidFill>
                <a:hlinkClick r:id="rId5" tooltip="https://creativecommons.org/licenses/by-sa/3.0/">
                  <a:extLst>
                    <a:ext uri="{A12FA001-AC4F-418D-AE19-62706E023703}">
                      <ahyp:hlinkClr xmlns:ahyp="http://schemas.microsoft.com/office/drawing/2018/hyperlinkcolor" val="tx"/>
                    </a:ext>
                  </a:extLst>
                </a:hlinkClick>
              </a:rPr>
              <a:t>CC BY-SA</a:t>
            </a:r>
            <a:endParaRPr lang="zh-CN" altLang="en-US" sz="900" dirty="0">
              <a:solidFill>
                <a:schemeClr val="tx2">
                  <a:lumMod val="50000"/>
                  <a:lumOff val="50000"/>
                </a:schemeClr>
              </a:solidFill>
            </a:endParaRPr>
          </a:p>
        </p:txBody>
      </p:sp>
      <p:sp>
        <p:nvSpPr>
          <p:cNvPr id="13" name="Slide Number Placeholder 2">
            <a:extLst>
              <a:ext uri="{FF2B5EF4-FFF2-40B4-BE49-F238E27FC236}">
                <a16:creationId xmlns:a16="http://schemas.microsoft.com/office/drawing/2014/main" id="{9B063C68-967C-4DA4-8B7F-30D514BDAA1B}"/>
              </a:ext>
            </a:extLst>
          </p:cNvPr>
          <p:cNvSpPr txBox="1">
            <a:spLocks/>
          </p:cNvSpPr>
          <p:nvPr/>
        </p:nvSpPr>
        <p:spPr>
          <a:xfrm>
            <a:off x="11575764" y="6241764"/>
            <a:ext cx="270474" cy="270474"/>
          </a:xfrm>
          <a:prstGeom prst="ellipse">
            <a:avLst/>
          </a:prstGeom>
          <a:solidFill>
            <a:schemeClr val="accent1"/>
          </a:solidFill>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CC7194-A4D0-457B-9D3E-53681723AFF7}" type="slidenum">
              <a:rPr lang="en-US" smtClean="0"/>
              <a:pPr/>
              <a:t>6</a:t>
            </a:fld>
            <a:endParaRPr lang="en-US" dirty="0"/>
          </a:p>
        </p:txBody>
      </p:sp>
      <p:sp>
        <p:nvSpPr>
          <p:cNvPr id="14" name="Title 1">
            <a:extLst>
              <a:ext uri="{FF2B5EF4-FFF2-40B4-BE49-F238E27FC236}">
                <a16:creationId xmlns:a16="http://schemas.microsoft.com/office/drawing/2014/main" id="{710C62B1-4D79-4CCF-ADB9-BA1C6643B56C}"/>
              </a:ext>
            </a:extLst>
          </p:cNvPr>
          <p:cNvSpPr txBox="1">
            <a:spLocks/>
          </p:cNvSpPr>
          <p:nvPr/>
        </p:nvSpPr>
        <p:spPr>
          <a:xfrm>
            <a:off x="-204000" y="145748"/>
            <a:ext cx="7560000" cy="370166"/>
          </a:xfrm>
          <a:prstGeom prst="rect">
            <a:avLst/>
          </a:prstGeom>
          <a:solidFill>
            <a:schemeClr val="tx2">
              <a:alpha val="70000"/>
            </a:schemeClr>
          </a:solidFill>
        </p:spPr>
        <p:txBody>
          <a:bodyPr vert="horz" lIns="1116000" tIns="0" rIns="180000" bIns="0" rtlCol="0" anchor="ctr">
            <a:noAutofit/>
          </a:bodyPr>
          <a:lstStyle>
            <a:lvl1pPr algn="l" defTabSz="914400" rtl="0" eaLnBrk="1" latinLnBrk="0" hangingPunct="1">
              <a:lnSpc>
                <a:spcPct val="90000"/>
              </a:lnSpc>
              <a:spcBef>
                <a:spcPct val="0"/>
              </a:spcBef>
              <a:buNone/>
              <a:defRPr sz="5000" b="1" kern="1200" cap="all" spc="-150" baseline="0">
                <a:solidFill>
                  <a:schemeClr val="bg1"/>
                </a:solidFill>
                <a:latin typeface="+mj-lt"/>
                <a:ea typeface="+mj-ea"/>
                <a:cs typeface="+mj-cs"/>
              </a:defRPr>
            </a:lvl1pPr>
          </a:lstStyle>
          <a:p>
            <a:r>
              <a:rPr lang="en-US" sz="3600" dirty="0"/>
              <a:t>Part </a:t>
            </a:r>
            <a:r>
              <a:rPr lang="en-US" altLang="zh-CN" sz="3600" dirty="0"/>
              <a:t>II</a:t>
            </a:r>
            <a:r>
              <a:rPr lang="en-US" sz="3600" dirty="0"/>
              <a:t>.  </a:t>
            </a:r>
            <a:r>
              <a:rPr lang="en-US" altLang="zh-CN" sz="3600" dirty="0"/>
              <a:t>Why</a:t>
            </a:r>
            <a:r>
              <a:rPr lang="zh-CN" altLang="en-US" sz="3600" dirty="0"/>
              <a:t>？</a:t>
            </a:r>
            <a:endParaRPr lang="en-US" sz="3600" dirty="0"/>
          </a:p>
        </p:txBody>
      </p:sp>
      <p:sp>
        <p:nvSpPr>
          <p:cNvPr id="15" name="Rectangle 14">
            <a:extLst>
              <a:ext uri="{FF2B5EF4-FFF2-40B4-BE49-F238E27FC236}">
                <a16:creationId xmlns:a16="http://schemas.microsoft.com/office/drawing/2014/main" id="{E7827724-ACE3-4B89-B22F-11A29761BF5D}"/>
              </a:ext>
            </a:extLst>
          </p:cNvPr>
          <p:cNvSpPr/>
          <p:nvPr/>
        </p:nvSpPr>
        <p:spPr>
          <a:xfrm>
            <a:off x="91469" y="1931529"/>
            <a:ext cx="2057703" cy="3600986"/>
          </a:xfrm>
          <a:prstGeom prst="rect">
            <a:avLst/>
          </a:prstGeom>
        </p:spPr>
        <p:txBody>
          <a:bodyPr wrap="square">
            <a:spAutoFit/>
          </a:bodyPr>
          <a:lstStyle/>
          <a:p>
            <a:pPr algn="just">
              <a:spcAft>
                <a:spcPts val="0"/>
              </a:spcAft>
            </a:pPr>
            <a:r>
              <a:rPr lang="en-US" altLang="zh-CN" kern="100" dirty="0">
                <a:solidFill>
                  <a:schemeClr val="bg1"/>
                </a:solidFill>
                <a:latin typeface="Vijaya" panose="020B0502040204020203" pitchFamily="18" charset="0"/>
                <a:ea typeface="等线" panose="02010600030101010101" pitchFamily="2" charset="-122"/>
                <a:cs typeface="Vijaya" panose="020B0502040204020203" pitchFamily="18" charset="0"/>
              </a:rPr>
              <a:t>In the field of machine learning(ML), Numerous studies have been published resulting in various models. And deep learning (DL) has recently begun to receive Widely concerned, this is mainly due to its </a:t>
            </a:r>
            <a:r>
              <a:rPr lang="en-US" altLang="zh-CN" kern="100" dirty="0">
                <a:solidFill>
                  <a:srgbClr val="FF0000"/>
                </a:solidFill>
                <a:latin typeface="Vijaya" panose="020B0502040204020203" pitchFamily="18" charset="0"/>
                <a:ea typeface="等线" panose="02010600030101010101" pitchFamily="2" charset="-122"/>
                <a:cs typeface="Vijaya" panose="020B0502040204020203" pitchFamily="18" charset="0"/>
              </a:rPr>
              <a:t>better performance than the classic model</a:t>
            </a:r>
            <a:r>
              <a:rPr lang="en-US" altLang="zh-CN" kern="100" dirty="0">
                <a:solidFill>
                  <a:schemeClr val="bg1"/>
                </a:solidFill>
                <a:latin typeface="Vijaya" panose="020B0502040204020203" pitchFamily="18" charset="0"/>
                <a:ea typeface="等线" panose="02010600030101010101" pitchFamily="2" charset="-122"/>
                <a:cs typeface="Vijaya" panose="020B0502040204020203" pitchFamily="18" charset="0"/>
              </a:rPr>
              <a:t>. [2]</a:t>
            </a:r>
            <a:r>
              <a:rPr lang="en-US" altLang="zh-CN" dirty="0"/>
              <a:t> </a:t>
            </a:r>
          </a:p>
          <a:p>
            <a:pPr algn="just">
              <a:spcAft>
                <a:spcPts val="0"/>
              </a:spcAft>
            </a:pPr>
            <a:r>
              <a:rPr lang="en-US" altLang="zh-CN" sz="1000" dirty="0">
                <a:solidFill>
                  <a:schemeClr val="bg1"/>
                </a:solidFill>
              </a:rPr>
              <a:t>“Deep Learning for Financial Applications: A Survey” (</a:t>
            </a:r>
            <a:r>
              <a:rPr lang="en-US" altLang="zh-CN" sz="1000" i="1" dirty="0">
                <a:solidFill>
                  <a:schemeClr val="bg1"/>
                </a:solidFill>
              </a:rPr>
              <a:t>source:</a:t>
            </a:r>
            <a:r>
              <a:rPr lang="en-US" altLang="zh-CN" sz="1000" i="1" u="sng" dirty="0">
                <a:solidFill>
                  <a:schemeClr val="bg1"/>
                </a:solidFill>
                <a:hlinkClick r:id="rId6">
                  <a:extLst>
                    <a:ext uri="{A12FA001-AC4F-418D-AE19-62706E023703}">
                      <ahyp:hlinkClr xmlns:ahyp="http://schemas.microsoft.com/office/drawing/2018/hyperlinkcolor" val="tx"/>
                    </a:ext>
                  </a:extLst>
                </a:hlinkClick>
              </a:rPr>
              <a:t> https://arxiv.org/abs/2002.05786</a:t>
            </a:r>
            <a:r>
              <a:rPr lang="en-US" altLang="zh-CN" sz="1000" dirty="0">
                <a:solidFill>
                  <a:schemeClr val="bg1"/>
                </a:solidFill>
              </a:rPr>
              <a:t>):</a:t>
            </a:r>
            <a:endParaRPr lang="zh-CN" altLang="zh-CN" sz="1000" kern="100" dirty="0">
              <a:solidFill>
                <a:schemeClr val="bg1"/>
              </a:solidFill>
              <a:latin typeface="Vijaya" panose="020B0502040204020203" pitchFamily="18" charset="0"/>
              <a:ea typeface="等线" panose="02010600030101010101" pitchFamily="2" charset="-122"/>
              <a:cs typeface="Vijaya" panose="020B0502040204020203" pitchFamily="18" charset="0"/>
            </a:endParaRPr>
          </a:p>
        </p:txBody>
      </p:sp>
    </p:spTree>
    <p:extLst>
      <p:ext uri="{BB962C8B-B14F-4D97-AF65-F5344CB8AC3E}">
        <p14:creationId xmlns:p14="http://schemas.microsoft.com/office/powerpoint/2010/main" val="295776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roup of people in a science lab working"/>
          <p:cNvPicPr>
            <a:picLocks noGrp="1" noChangeAspect="1"/>
          </p:cNvPicPr>
          <p:nvPr>
            <p:ph type="pic" sz="quarter" idx="12"/>
          </p:nvPr>
        </p:nvPicPr>
        <p:blipFill>
          <a:blip r:embed="rId3" cstate="screen"/>
          <a:srcRect/>
          <a:stretch>
            <a:fillRect/>
          </a:stretch>
        </p:blipFill>
        <p:spPr>
          <a:xfrm>
            <a:off x="180000" y="179109"/>
            <a:ext cx="11832000" cy="6513922"/>
          </a:xfrm>
        </p:spPr>
      </p:pic>
      <p:sp>
        <p:nvSpPr>
          <p:cNvPr id="8" name="Rectangle 7"/>
          <p:cNvSpPr/>
          <p:nvPr/>
        </p:nvSpPr>
        <p:spPr>
          <a:xfrm>
            <a:off x="307139" y="16496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683888" y="808185"/>
            <a:ext cx="7560000" cy="360000"/>
          </a:xfrm>
        </p:spPr>
        <p:txBody>
          <a:bodyPr/>
          <a:lstStyle/>
          <a:p>
            <a:r>
              <a:rPr lang="en-US" dirty="0"/>
              <a:t>Part ii. Why?</a:t>
            </a:r>
          </a:p>
        </p:txBody>
      </p:sp>
      <p:sp>
        <p:nvSpPr>
          <p:cNvPr id="4" name="Slide Number Placeholder 3"/>
          <p:cNvSpPr>
            <a:spLocks noGrp="1"/>
          </p:cNvSpPr>
          <p:nvPr>
            <p:ph type="sldNum" sz="quarter" idx="11"/>
          </p:nvPr>
        </p:nvSpPr>
        <p:spPr/>
        <p:txBody>
          <a:bodyPr/>
          <a:lstStyle/>
          <a:p>
            <a:fld id="{EECC7194-A4D0-457B-9D3E-53681723AFF7}" type="slidenum">
              <a:rPr lang="en-US" smtClean="0"/>
              <a:t>7</a:t>
            </a:fld>
            <a:endParaRPr lang="en-US" dirty="0"/>
          </a:p>
        </p:txBody>
      </p:sp>
      <p:sp>
        <p:nvSpPr>
          <p:cNvPr id="5" name="Text Placeholder 4"/>
          <p:cNvSpPr>
            <a:spLocks noGrp="1"/>
          </p:cNvSpPr>
          <p:nvPr>
            <p:ph type="body" sz="quarter" idx="13"/>
          </p:nvPr>
        </p:nvSpPr>
        <p:spPr>
          <a:xfrm>
            <a:off x="684213" y="1405643"/>
            <a:ext cx="8644613" cy="360000"/>
          </a:xfrm>
        </p:spPr>
        <p:txBody>
          <a:bodyPr/>
          <a:lstStyle/>
          <a:p>
            <a:r>
              <a:rPr lang="en-US" altLang="zh-CN" dirty="0"/>
              <a:t>The final output of a trading strategy should answer the following questions</a:t>
            </a:r>
            <a:endParaRPr lang="en-US" dirty="0"/>
          </a:p>
        </p:txBody>
      </p:sp>
      <p:sp>
        <p:nvSpPr>
          <p:cNvPr id="9"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12" name="Rectangle 11"/>
          <p:cNvSpPr/>
          <p:nvPr/>
        </p:nvSpPr>
        <p:spPr>
          <a:xfrm>
            <a:off x="4978680" y="2301910"/>
            <a:ext cx="2488918" cy="163489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ENTRY TRADE:</a:t>
            </a:r>
            <a:r>
              <a:rPr lang="en-US" altLang="zh-CN" dirty="0"/>
              <a:t> Identify the timing of buy trade(or if an asset is cheap/expensive, should you buy/sell it)</a:t>
            </a:r>
            <a:endParaRPr lang="zh-CN" altLang="zh-CN" dirty="0"/>
          </a:p>
        </p:txBody>
      </p:sp>
      <p:sp>
        <p:nvSpPr>
          <p:cNvPr id="13" name="Rectangle 12"/>
          <p:cNvSpPr/>
          <p:nvPr/>
        </p:nvSpPr>
        <p:spPr>
          <a:xfrm>
            <a:off x="911966" y="2355742"/>
            <a:ext cx="2968563" cy="145684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DIRECTION</a:t>
            </a:r>
            <a:r>
              <a:rPr lang="en-US" altLang="zh-CN" dirty="0"/>
              <a:t>:</a:t>
            </a:r>
          </a:p>
          <a:p>
            <a:pPr lvl="0"/>
            <a:r>
              <a:rPr lang="en-US" altLang="zh-CN" dirty="0"/>
              <a:t>Identify is going rise of going down (or identify if an asset is cheap/expensive/fair value)</a:t>
            </a:r>
            <a:endParaRPr lang="zh-CN" altLang="zh-CN" dirty="0"/>
          </a:p>
        </p:txBody>
      </p:sp>
      <p:sp>
        <p:nvSpPr>
          <p:cNvPr id="18" name="Rectangle 17"/>
          <p:cNvSpPr/>
          <p:nvPr/>
        </p:nvSpPr>
        <p:spPr>
          <a:xfrm>
            <a:off x="803329" y="2238573"/>
            <a:ext cx="2968563"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742499" y="2252859"/>
            <a:ext cx="2726685" cy="1680812"/>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1050978" y="4398783"/>
            <a:ext cx="2633109"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PRICE RANGE: </a:t>
            </a:r>
            <a:r>
              <a:rPr lang="en-US" altLang="zh-CN" dirty="0"/>
              <a:t>Which price (or range) to make this trade at</a:t>
            </a:r>
            <a:endParaRPr lang="zh-CN" altLang="zh-CN" dirty="0"/>
          </a:p>
        </p:txBody>
      </p:sp>
      <p:sp>
        <p:nvSpPr>
          <p:cNvPr id="25" name="Rectangle 24"/>
          <p:cNvSpPr/>
          <p:nvPr/>
        </p:nvSpPr>
        <p:spPr>
          <a:xfrm>
            <a:off x="8331154" y="2364844"/>
            <a:ext cx="2968563" cy="145684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EXIT TRADE:</a:t>
            </a:r>
          </a:p>
          <a:p>
            <a:pPr lvl="0"/>
            <a:r>
              <a:rPr lang="en-US" altLang="zh-CN" dirty="0"/>
              <a:t>Identify the timing of sell trade, should you exit that position)</a:t>
            </a:r>
            <a:endParaRPr lang="zh-CN" altLang="zh-CN" dirty="0"/>
          </a:p>
        </p:txBody>
      </p:sp>
      <p:sp>
        <p:nvSpPr>
          <p:cNvPr id="26" name="Rectangle 25"/>
          <p:cNvSpPr/>
          <p:nvPr/>
        </p:nvSpPr>
        <p:spPr>
          <a:xfrm>
            <a:off x="8311471" y="2238573"/>
            <a:ext cx="2968563"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852819" y="4495906"/>
            <a:ext cx="2220283" cy="163489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QUANTITY: </a:t>
            </a:r>
            <a:r>
              <a:rPr lang="en-US" altLang="zh-CN" dirty="0"/>
              <a:t>Amount of capital to trade(example shares of a stock or percent of funding)</a:t>
            </a:r>
            <a:endParaRPr lang="zh-CN" altLang="zh-CN" dirty="0"/>
          </a:p>
        </p:txBody>
      </p:sp>
      <p:sp>
        <p:nvSpPr>
          <p:cNvPr id="28" name="Rectangle 27"/>
          <p:cNvSpPr/>
          <p:nvPr/>
        </p:nvSpPr>
        <p:spPr>
          <a:xfrm>
            <a:off x="4995701" y="4641104"/>
            <a:ext cx="2220283" cy="162250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184564" y="4274566"/>
            <a:ext cx="2362200" cy="169822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8479197" y="4398783"/>
            <a:ext cx="2820520"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ML </a:t>
            </a:r>
            <a:r>
              <a:rPr lang="en-US" altLang="zh-CN" i="1" dirty="0"/>
              <a:t>or</a:t>
            </a:r>
            <a:r>
              <a:rPr lang="en-US" altLang="zh-CN" dirty="0"/>
              <a:t> DL</a:t>
            </a:r>
            <a:r>
              <a:rPr lang="en-US" altLang="zh-CN" i="1" dirty="0"/>
              <a:t> can be</a:t>
            </a:r>
            <a:r>
              <a:rPr lang="en-US" altLang="zh-CN" dirty="0"/>
              <a:t> used to answer each of these questions-</a:t>
            </a:r>
            <a:r>
              <a:rPr lang="en-US" altLang="zh-CN" dirty="0">
                <a:solidFill>
                  <a:srgbClr val="00B0F0"/>
                </a:solidFill>
              </a:rPr>
              <a:t>--- both for </a:t>
            </a:r>
            <a:r>
              <a:rPr lang="en-US" altLang="zh-CN" b="1" dirty="0">
                <a:solidFill>
                  <a:srgbClr val="00B0F0"/>
                </a:solidFill>
              </a:rPr>
              <a:t>Programmatic Trading </a:t>
            </a:r>
            <a:r>
              <a:rPr lang="en-US" altLang="zh-CN" dirty="0">
                <a:solidFill>
                  <a:srgbClr val="00B0F0"/>
                </a:solidFill>
              </a:rPr>
              <a:t>and </a:t>
            </a:r>
            <a:r>
              <a:rPr lang="en-US" altLang="zh-CN" b="1" dirty="0">
                <a:solidFill>
                  <a:srgbClr val="00B0F0"/>
                </a:solidFill>
              </a:rPr>
              <a:t>Decision Support Systems</a:t>
            </a:r>
            <a:r>
              <a:rPr lang="en-US" altLang="zh-CN" dirty="0">
                <a:solidFill>
                  <a:srgbClr val="00B0F0"/>
                </a:solidFill>
              </a:rPr>
              <a:t>.</a:t>
            </a:r>
            <a:endParaRPr lang="zh-CN" altLang="zh-CN" dirty="0">
              <a:solidFill>
                <a:srgbClr val="00B0F0"/>
              </a:solidFill>
            </a:endParaRPr>
          </a:p>
        </p:txBody>
      </p:sp>
      <p:sp>
        <p:nvSpPr>
          <p:cNvPr id="31" name="Rectangle 30"/>
          <p:cNvSpPr/>
          <p:nvPr/>
        </p:nvSpPr>
        <p:spPr>
          <a:xfrm>
            <a:off x="8614651" y="4527910"/>
            <a:ext cx="2362200" cy="169822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EE77-C006-47AB-9375-913DBA32EDC6}"/>
              </a:ext>
            </a:extLst>
          </p:cNvPr>
          <p:cNvSpPr>
            <a:spLocks noGrp="1"/>
          </p:cNvSpPr>
          <p:nvPr>
            <p:ph type="title"/>
          </p:nvPr>
        </p:nvSpPr>
        <p:spPr/>
        <p:txBody>
          <a:bodyPr/>
          <a:lstStyle/>
          <a:p>
            <a:r>
              <a:rPr lang="en-US" altLang="zh-CN" dirty="0"/>
              <a:t>Part ii</a:t>
            </a:r>
            <a:r>
              <a:rPr lang="zh-CN" altLang="en-US" dirty="0"/>
              <a:t>：</a:t>
            </a:r>
            <a:r>
              <a:rPr lang="en-US" altLang="zh-CN" dirty="0"/>
              <a:t>Why</a:t>
            </a:r>
            <a:r>
              <a:rPr lang="zh-CN" altLang="en-US" dirty="0"/>
              <a:t>？</a:t>
            </a:r>
          </a:p>
        </p:txBody>
      </p:sp>
      <p:sp>
        <p:nvSpPr>
          <p:cNvPr id="3" name="Text Placeholder 2">
            <a:extLst>
              <a:ext uri="{FF2B5EF4-FFF2-40B4-BE49-F238E27FC236}">
                <a16:creationId xmlns:a16="http://schemas.microsoft.com/office/drawing/2014/main" id="{0581DB8F-811D-4F7D-BACD-20E177572E0A}"/>
              </a:ext>
            </a:extLst>
          </p:cNvPr>
          <p:cNvSpPr>
            <a:spLocks noGrp="1"/>
          </p:cNvSpPr>
          <p:nvPr>
            <p:ph type="body" sz="quarter" idx="12"/>
          </p:nvPr>
        </p:nvSpPr>
        <p:spPr/>
        <p:txBody>
          <a:bodyPr/>
          <a:lstStyle/>
          <a:p>
            <a:r>
              <a:rPr lang="en-US" altLang="zh-CN" dirty="0"/>
              <a:t>Data is the life of ML/DL</a:t>
            </a:r>
            <a:endParaRPr lang="zh-CN" altLang="en-US" dirty="0"/>
          </a:p>
        </p:txBody>
      </p:sp>
      <p:sp>
        <p:nvSpPr>
          <p:cNvPr id="4" name="Slide Number Placeholder 3">
            <a:extLst>
              <a:ext uri="{FF2B5EF4-FFF2-40B4-BE49-F238E27FC236}">
                <a16:creationId xmlns:a16="http://schemas.microsoft.com/office/drawing/2014/main" id="{7A231A7E-C0AA-4622-A4E4-AD6F99F66C61}"/>
              </a:ext>
            </a:extLst>
          </p:cNvPr>
          <p:cNvSpPr>
            <a:spLocks noGrp="1"/>
          </p:cNvSpPr>
          <p:nvPr>
            <p:ph type="sldNum" sz="quarter" idx="11"/>
          </p:nvPr>
        </p:nvSpPr>
        <p:spPr/>
        <p:txBody>
          <a:bodyPr/>
          <a:lstStyle/>
          <a:p>
            <a:fld id="{EECC7194-A4D0-457B-9D3E-53681723AFF7}" type="slidenum">
              <a:rPr lang="en-US" noProof="0" smtClean="0"/>
              <a:t>8</a:t>
            </a:fld>
            <a:endParaRPr lang="en-US" noProof="0" dirty="0"/>
          </a:p>
        </p:txBody>
      </p:sp>
      <p:sp>
        <p:nvSpPr>
          <p:cNvPr id="5" name="Rectangle 4">
            <a:extLst>
              <a:ext uri="{FF2B5EF4-FFF2-40B4-BE49-F238E27FC236}">
                <a16:creationId xmlns:a16="http://schemas.microsoft.com/office/drawing/2014/main" id="{726569D8-BC38-4FA4-9B51-7F0A0FA3821E}"/>
              </a:ext>
            </a:extLst>
          </p:cNvPr>
          <p:cNvSpPr/>
          <p:nvPr/>
        </p:nvSpPr>
        <p:spPr>
          <a:xfrm>
            <a:off x="470170" y="3001621"/>
            <a:ext cx="4053192" cy="2862322"/>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In general, the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more data </a:t>
            </a:r>
            <a:r>
              <a:rPr lang="en-US" altLang="zh-CN" dirty="0">
                <a:latin typeface="宋体" panose="02010600030101010101" pitchFamily="2" charset="-122"/>
                <a:ea typeface="宋体" panose="02010600030101010101" pitchFamily="2" charset="-122"/>
                <a:cs typeface="宋体" panose="02010600030101010101" pitchFamily="2" charset="-122"/>
              </a:rPr>
              <a:t>you feed,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the more accurate</a:t>
            </a:r>
            <a:r>
              <a:rPr lang="en-US" altLang="zh-CN" dirty="0">
                <a:latin typeface="宋体" panose="02010600030101010101" pitchFamily="2" charset="-122"/>
                <a:ea typeface="宋体" panose="02010600030101010101" pitchFamily="2" charset="-122"/>
                <a:cs typeface="宋体" panose="02010600030101010101" pitchFamily="2" charset="-122"/>
              </a:rPr>
              <a:t> are the results in ML/DL. </a:t>
            </a: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宋体" panose="02010600030101010101" pitchFamily="2" charset="-122"/>
                <a:ea typeface="宋体" panose="02010600030101010101" pitchFamily="2" charset="-122"/>
                <a:cs typeface="宋体" panose="02010600030101010101" pitchFamily="2" charset="-122"/>
              </a:rPr>
              <a:t>Coincidentally, there are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huge datasets in the financial services industry</a:t>
            </a:r>
            <a:r>
              <a:rPr lang="en-US" altLang="zh-CN" dirty="0">
                <a:latin typeface="宋体" panose="02010600030101010101" pitchFamily="2" charset="-122"/>
                <a:ea typeface="宋体" panose="02010600030101010101" pitchFamily="2" charset="-122"/>
                <a:cs typeface="宋体" panose="02010600030101010101" pitchFamily="2" charset="-122"/>
              </a:rPr>
              <a:t>, such as petabytes of data on transactions, customers, money transfers, news, reports.</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7" name="Picture 6" descr="A picture containing device, drawing&#10;&#10;Description automatically generated">
            <a:extLst>
              <a:ext uri="{FF2B5EF4-FFF2-40B4-BE49-F238E27FC236}">
                <a16:creationId xmlns:a16="http://schemas.microsoft.com/office/drawing/2014/main" id="{5937F510-4EF4-4A50-BA3C-DD25F69844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23626" y="2758594"/>
            <a:ext cx="6672921" cy="3598065"/>
          </a:xfrm>
          <a:prstGeom prst="rect">
            <a:avLst/>
          </a:prstGeom>
        </p:spPr>
      </p:pic>
      <p:sp>
        <p:nvSpPr>
          <p:cNvPr id="8" name="TextBox 7">
            <a:extLst>
              <a:ext uri="{FF2B5EF4-FFF2-40B4-BE49-F238E27FC236}">
                <a16:creationId xmlns:a16="http://schemas.microsoft.com/office/drawing/2014/main" id="{8EC77C9C-0461-4FC8-9E6B-55F6492F2D38}"/>
              </a:ext>
            </a:extLst>
          </p:cNvPr>
          <p:cNvSpPr txBox="1"/>
          <p:nvPr/>
        </p:nvSpPr>
        <p:spPr>
          <a:xfrm>
            <a:off x="4723626" y="6472076"/>
            <a:ext cx="6672921" cy="230832"/>
          </a:xfrm>
          <a:prstGeom prst="rect">
            <a:avLst/>
          </a:prstGeom>
          <a:noFill/>
        </p:spPr>
        <p:txBody>
          <a:bodyPr wrap="square" rtlCol="0">
            <a:spAutoFit/>
          </a:bodyPr>
          <a:lstStyle/>
          <a:p>
            <a:r>
              <a:rPr lang="zh-CN" altLang="en-US" sz="900">
                <a:hlinkClick r:id="rId3" tooltip="https://www.frontiersin.org/articles/10.3389/frai.2019.00012/full"/>
              </a:rPr>
              <a:t>This Photo</a:t>
            </a:r>
            <a:r>
              <a:rPr lang="zh-CN" altLang="en-US" sz="900"/>
              <a:t> by Unknown Author is licensed under </a:t>
            </a:r>
            <a:r>
              <a:rPr lang="zh-CN" altLang="en-US" sz="900">
                <a:hlinkClick r:id="rId4" tooltip="https://creativecommons.org/licenses/by/3.0/"/>
              </a:rPr>
              <a:t>CC BY</a:t>
            </a:r>
            <a:endParaRPr lang="zh-CN" altLang="en-US" sz="900"/>
          </a:p>
        </p:txBody>
      </p:sp>
    </p:spTree>
    <p:extLst>
      <p:ext uri="{BB962C8B-B14F-4D97-AF65-F5344CB8AC3E}">
        <p14:creationId xmlns:p14="http://schemas.microsoft.com/office/powerpoint/2010/main" val="223881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440D-1F70-4CF8-B4FA-FE53BF2CB0AD}"/>
              </a:ext>
            </a:extLst>
          </p:cNvPr>
          <p:cNvSpPr>
            <a:spLocks noGrp="1"/>
          </p:cNvSpPr>
          <p:nvPr>
            <p:ph type="title"/>
          </p:nvPr>
        </p:nvSpPr>
        <p:spPr/>
        <p:txBody>
          <a:bodyPr/>
          <a:lstStyle/>
          <a:p>
            <a:r>
              <a:rPr lang="en-US" altLang="zh-CN" dirty="0"/>
              <a:t>Part iii: how?</a:t>
            </a:r>
            <a:endParaRPr lang="zh-CN" altLang="en-US" dirty="0"/>
          </a:p>
        </p:txBody>
      </p:sp>
      <p:sp>
        <p:nvSpPr>
          <p:cNvPr id="3" name="Text Placeholder 2">
            <a:extLst>
              <a:ext uri="{FF2B5EF4-FFF2-40B4-BE49-F238E27FC236}">
                <a16:creationId xmlns:a16="http://schemas.microsoft.com/office/drawing/2014/main" id="{4CD28714-767A-456A-9BC7-5997F3568236}"/>
              </a:ext>
            </a:extLst>
          </p:cNvPr>
          <p:cNvSpPr>
            <a:spLocks noGrp="1"/>
          </p:cNvSpPr>
          <p:nvPr>
            <p:ph type="body" sz="quarter" idx="12"/>
          </p:nvPr>
        </p:nvSpPr>
        <p:spPr/>
        <p:txBody>
          <a:bodyPr/>
          <a:lstStyle/>
          <a:p>
            <a:r>
              <a:rPr lang="en-US" altLang="zh-CN" dirty="0"/>
              <a:t>Our focus was on DL implementations for financial applications</a:t>
            </a:r>
            <a:endParaRPr lang="zh-CN" altLang="zh-CN" dirty="0"/>
          </a:p>
          <a:p>
            <a:endParaRPr lang="zh-CN" altLang="en-US" dirty="0"/>
          </a:p>
        </p:txBody>
      </p:sp>
      <p:sp>
        <p:nvSpPr>
          <p:cNvPr id="4" name="Slide Number Placeholder 3">
            <a:extLst>
              <a:ext uri="{FF2B5EF4-FFF2-40B4-BE49-F238E27FC236}">
                <a16:creationId xmlns:a16="http://schemas.microsoft.com/office/drawing/2014/main" id="{0FFAEF33-3BC2-49A2-AB10-84463D7B4768}"/>
              </a:ext>
            </a:extLst>
          </p:cNvPr>
          <p:cNvSpPr>
            <a:spLocks noGrp="1"/>
          </p:cNvSpPr>
          <p:nvPr>
            <p:ph type="sldNum" sz="quarter" idx="11"/>
          </p:nvPr>
        </p:nvSpPr>
        <p:spPr/>
        <p:txBody>
          <a:bodyPr/>
          <a:lstStyle/>
          <a:p>
            <a:fld id="{EECC7194-A4D0-457B-9D3E-53681723AFF7}" type="slidenum">
              <a:rPr lang="en-US" noProof="0" smtClean="0"/>
              <a:t>9</a:t>
            </a:fld>
            <a:endParaRPr lang="en-US" noProof="0" dirty="0"/>
          </a:p>
        </p:txBody>
      </p:sp>
      <p:sp>
        <p:nvSpPr>
          <p:cNvPr id="5" name="Rectangle 4">
            <a:extLst>
              <a:ext uri="{FF2B5EF4-FFF2-40B4-BE49-F238E27FC236}">
                <a16:creationId xmlns:a16="http://schemas.microsoft.com/office/drawing/2014/main" id="{BEBAADD9-9B34-4D7F-B1A4-3492291222FA}"/>
              </a:ext>
            </a:extLst>
          </p:cNvPr>
          <p:cNvSpPr/>
          <p:nvPr/>
        </p:nvSpPr>
        <p:spPr>
          <a:xfrm>
            <a:off x="3816485" y="2683682"/>
            <a:ext cx="6096000" cy="3693319"/>
          </a:xfrm>
          <a:prstGeom prst="rect">
            <a:avLst/>
          </a:prstGeom>
        </p:spPr>
        <p:txBody>
          <a:bodyPr>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I will introduce other studies of the applications of ML/DL in the financial / investment field on similar topics, such as:</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2"/>
              </a:rPr>
              <a:t>Application of Deep Learning to Algorithmic 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Stock market index prediction using artificial neural network</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Use of emerging technologies for investment in programmatic 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M</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rPr>
              <a:t>achine Learning for day-trading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5"/>
              </a:rPr>
              <a:t> Deep Learning-trading-hedge-funds</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6"/>
              </a:rPr>
              <a:t>The application of deep learning in foreign exchange 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
        <p:nvSpPr>
          <p:cNvPr id="6" name="Rectangle 5">
            <a:extLst>
              <a:ext uri="{FF2B5EF4-FFF2-40B4-BE49-F238E27FC236}">
                <a16:creationId xmlns:a16="http://schemas.microsoft.com/office/drawing/2014/main" id="{745E20B5-9A5B-493E-BE6C-A07F18A4F170}"/>
              </a:ext>
            </a:extLst>
          </p:cNvPr>
          <p:cNvSpPr/>
          <p:nvPr/>
        </p:nvSpPr>
        <p:spPr>
          <a:xfrm>
            <a:off x="683999" y="2683682"/>
            <a:ext cx="2827686" cy="2031325"/>
          </a:xfrm>
          <a:prstGeom prst="rect">
            <a:avLst/>
          </a:prstGeom>
        </p:spPr>
        <p:txBody>
          <a:bodyPr wrap="square">
            <a:spAutoFit/>
          </a:bodyPr>
          <a:lstStyle/>
          <a:p>
            <a:r>
              <a:rPr lang="en-US" altLang="zh-CN" dirty="0">
                <a:latin typeface="等线" panose="02010600030101010101" pitchFamily="2" charset="-122"/>
                <a:cs typeface="Times New Roman" panose="02020603050405020304" pitchFamily="18" charset="0"/>
              </a:rPr>
              <a:t>Main:</a:t>
            </a:r>
          </a:p>
          <a:p>
            <a:endParaRPr lang="en-US" altLang="zh-CN" u="sng" dirty="0">
              <a:solidFill>
                <a:srgbClr val="0000FF"/>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endParaRPr>
          </a:p>
          <a:p>
            <a:r>
              <a:rPr lang="en-US" altLang="zh-CN" u="sng" dirty="0">
                <a:solidFill>
                  <a:srgbClr val="0000FF"/>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From Survey</a:t>
            </a:r>
          </a:p>
          <a:p>
            <a:endParaRPr lang="en-US" altLang="zh-CN" u="sng" dirty="0">
              <a:solidFill>
                <a:srgbClr val="0000FF"/>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endParaRPr>
          </a:p>
          <a:p>
            <a:r>
              <a:rPr lang="en-US" altLang="zh-CN"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 “</a:t>
            </a:r>
            <a:r>
              <a:rPr lang="en-US" altLang="zh-CN" b="1"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Deep Learning for Financial Applications:</a:t>
            </a:r>
          </a:p>
          <a:p>
            <a:r>
              <a:rPr lang="en-US" altLang="zh-CN" b="1"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 A Survey</a:t>
            </a:r>
            <a:r>
              <a:rPr lang="en-US" altLang="zh-CN"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a:t>
            </a:r>
            <a:endParaRPr lang="zh-CN" altLang="en-US" dirty="0">
              <a:solidFill>
                <a:srgbClr val="FF0000"/>
              </a:solidFill>
            </a:endParaRPr>
          </a:p>
        </p:txBody>
      </p:sp>
    </p:spTree>
    <p:extLst>
      <p:ext uri="{BB962C8B-B14F-4D97-AF65-F5344CB8AC3E}">
        <p14:creationId xmlns:p14="http://schemas.microsoft.com/office/powerpoint/2010/main" val="3160413106"/>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1882</Words>
  <Application>Microsoft Office PowerPoint</Application>
  <PresentationFormat>Widescreen</PresentationFormat>
  <Paragraphs>290</Paragraphs>
  <Slides>37</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 </vt:lpstr>
      <vt:lpstr>等线</vt:lpstr>
      <vt:lpstr>宋体</vt:lpstr>
      <vt:lpstr>Arial</vt:lpstr>
      <vt:lpstr>Calibri</vt:lpstr>
      <vt:lpstr>Courier New</vt:lpstr>
      <vt:lpstr>Gill Sans MT</vt:lpstr>
      <vt:lpstr>Vijaya</vt:lpstr>
      <vt:lpstr>Wingdings</vt:lpstr>
      <vt:lpstr>Office Theme</vt:lpstr>
      <vt:lpstr>Application of Machine Learning / Deep Learning in Finance / Investment </vt:lpstr>
      <vt:lpstr>agenda</vt:lpstr>
      <vt:lpstr>Part 1.  What？</vt:lpstr>
      <vt:lpstr>PowerPoint Presentation</vt:lpstr>
      <vt:lpstr>Programmatic  Trading &amp;&amp;Decision Support Systems</vt:lpstr>
      <vt:lpstr>PowerPoint Presentation</vt:lpstr>
      <vt:lpstr>Part ii. Why?</vt:lpstr>
      <vt:lpstr>Part ii：Why？</vt:lpstr>
      <vt:lpstr>Part iii: how?</vt:lpstr>
      <vt:lpstr>Part iII.  How ?</vt:lpstr>
      <vt:lpstr>Part iII:How? </vt:lpstr>
      <vt:lpstr>Part iII:How? </vt:lpstr>
      <vt:lpstr>Convolutional neural network(CNN)</vt:lpstr>
      <vt:lpstr>Recurrent Neural Networks（RNN)</vt:lpstr>
      <vt:lpstr>Long Short Term Memory (LSTM)</vt:lpstr>
      <vt:lpstr>Deep Belief Networks (DBNs)</vt:lpstr>
      <vt:lpstr>Part iII. HOW?</vt:lpstr>
      <vt:lpstr> — Algorithmic   trading</vt:lpstr>
      <vt:lpstr> — Risk Assessment</vt:lpstr>
      <vt:lpstr> — Algorithmic   trading</vt:lpstr>
      <vt:lpstr>— Cryptocurrency and Block chain Studies:</vt:lpstr>
      <vt:lpstr>—  Other Studies:</vt:lpstr>
      <vt:lpstr>-- Summary:models</vt:lpstr>
      <vt:lpstr>Part iii. How? </vt:lpstr>
      <vt:lpstr>Strategies</vt:lpstr>
      <vt:lpstr>How do  you compare different systems?</vt:lpstr>
      <vt:lpstr>Performance of  DL  in finance:</vt:lpstr>
      <vt:lpstr>Performance of  DL   in finance:</vt:lpstr>
      <vt:lpstr>-- BUT</vt:lpstr>
      <vt:lpstr>-- And… YOU NEVER KNOWN! </vt:lpstr>
      <vt:lpstr>PowerPoint Presentation</vt:lpstr>
      <vt:lpstr>-- Part iv: Conclusion </vt:lpstr>
      <vt:lpstr>-- Part iv: Conclusion </vt:lpstr>
      <vt:lpstr>Always be careful</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2020-05-16T04:43:29Z</dcterms:created>
  <dcterms:modified xsi:type="dcterms:W3CDTF">2020-05-16T05:02:45Z</dcterms:modified>
</cp:coreProperties>
</file>